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6" r:id="rId5"/>
  </p:sldMasterIdLst>
  <p:notesMasterIdLst>
    <p:notesMasterId r:id="rId19"/>
  </p:notesMasterIdLst>
  <p:sldIdLst>
    <p:sldId id="327" r:id="rId6"/>
    <p:sldId id="318" r:id="rId7"/>
    <p:sldId id="319" r:id="rId8"/>
    <p:sldId id="340" r:id="rId9"/>
    <p:sldId id="320" r:id="rId10"/>
    <p:sldId id="322" r:id="rId11"/>
    <p:sldId id="325" r:id="rId12"/>
    <p:sldId id="337" r:id="rId13"/>
    <p:sldId id="326" r:id="rId14"/>
    <p:sldId id="336" r:id="rId15"/>
    <p:sldId id="338" r:id="rId16"/>
    <p:sldId id="339" r:id="rId17"/>
    <p:sldId id="31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7BD4"/>
    <a:srgbClr val="151515"/>
    <a:srgbClr val="546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0" autoAdjust="0"/>
    <p:restoredTop sz="81829" autoAdjust="0"/>
  </p:normalViewPr>
  <p:slideViewPr>
    <p:cSldViewPr snapToGrid="0">
      <p:cViewPr varScale="1">
        <p:scale>
          <a:sx n="86" d="100"/>
          <a:sy n="86" d="100"/>
        </p:scale>
        <p:origin x="48" y="281"/>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tiff>
</file>

<file path=ppt/media/image15.jpeg>
</file>

<file path=ppt/media/image16.jpg>
</file>

<file path=ppt/media/image17.png>
</file>

<file path=ppt/media/image18.png>
</file>

<file path=ppt/media/image2.jpg>
</file>

<file path=ppt/media/image3.png>
</file>

<file path=ppt/media/image4.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8/27/2018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F5194323-46EB-47FD-802B-1151F9FD2B5B}" type="slidenum">
              <a:rPr lang="en-US" smtClean="0">
                <a:solidFill>
                  <a:prstClr val="black"/>
                </a:solidFill>
              </a:rPr>
              <a:pPr>
                <a:defRPr/>
              </a:pPr>
              <a:t>1</a:t>
            </a:fld>
            <a:endParaRPr lang="en-US">
              <a:solidFill>
                <a:prstClr val="black"/>
              </a:solidFill>
            </a:endParaRPr>
          </a:p>
        </p:txBody>
      </p:sp>
    </p:spTree>
    <p:extLst>
      <p:ext uri="{BB962C8B-B14F-4D97-AF65-F5344CB8AC3E}">
        <p14:creationId xmlns:p14="http://schemas.microsoft.com/office/powerpoint/2010/main" val="1298151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3575634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260086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95466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1286368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claim includes the following information: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Information about the insured (contact information, policy number, etc.)</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Free text responses describing the claim (details of what happened, what was affected, the conditions in which it occurred)</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Photographs that support the claim (photos of the insured object before the event, photos of the damage or stolen items, etc.)</a:t>
            </a:r>
          </a:p>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2251680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8/27/2018 5:54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7559712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095778396"/>
      </p:ext>
    </p:extLst>
  </p:cSld>
  <p:clrMapOvr>
    <a:masterClrMapping/>
  </p:clrMapOvr>
  <p:transition>
    <p:fade/>
  </p:transition>
  <p:extLst mod="1">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spc="-98" dirty="0">
                <a:ln w="3175">
                  <a:noFill/>
                </a:ln>
                <a:solidFill>
                  <a:srgbClr val="FFFFFF"/>
                </a:solidFill>
                <a:latin typeface="Segoe UI" panose="020B0502040204020203" pitchFamily="34" charset="0"/>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Copyright Microsoft Corporation. All rights reserved. </a:t>
            </a: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2040515"/>
            <a:ext cx="5452870" cy="430887"/>
          </a:xfrm>
        </p:spPr>
        <p:txBody>
          <a:bodyPr wrap="square">
            <a:spAutoFit/>
          </a:bodyPr>
          <a:lstStyle>
            <a:lvl1pPr marL="0" indent="0">
              <a:lnSpc>
                <a:spcPct val="100000"/>
              </a:lnSpc>
              <a:buNone/>
              <a:defRPr sz="1600">
                <a:latin typeface="+mn-lt"/>
              </a:defRPr>
            </a:lvl1pPr>
            <a:lvl2pPr marL="252079" indent="0">
              <a:buNone/>
              <a:defRPr sz="1600">
                <a:latin typeface="+mn-lt"/>
              </a:defRPr>
            </a:lvl2pPr>
            <a:lvl3pPr marL="420129" indent="0">
              <a:buNone/>
              <a:defRPr sz="1600">
                <a:latin typeface="+mn-lt"/>
              </a:defRPr>
            </a:lvl3pPr>
            <a:lvl4pPr marL="588182" indent="0">
              <a:buNone/>
              <a:defRPr sz="1600">
                <a:latin typeface="+mn-lt"/>
              </a:defRPr>
            </a:lvl4pPr>
            <a:lvl5pPr marL="756235" indent="0">
              <a:buNone/>
              <a:defRPr sz="1600">
                <a:latin typeface="+mn-lt"/>
              </a:defRPr>
            </a:lvl5pPr>
          </a:lstStyle>
          <a:p>
            <a:pPr lvl="0"/>
            <a:r>
              <a:rPr lang="en-US" dirty="0"/>
              <a:t>Click to edit Master text styles</a:t>
            </a:r>
          </a:p>
        </p:txBody>
      </p:sp>
      <p:sp>
        <p:nvSpPr>
          <p:cNvPr id="6" name="Title 5"/>
          <p:cNvSpPr>
            <a:spLocks noGrp="1"/>
          </p:cNvSpPr>
          <p:nvPr>
            <p:ph type="title"/>
          </p:nvPr>
        </p:nvSpPr>
        <p:spPr>
          <a:xfrm>
            <a:off x="268929" y="291114"/>
            <a:ext cx="5453954" cy="899665"/>
          </a:xfrm>
        </p:spPr>
        <p:txBody>
          <a:bodyPr/>
          <a:lstStyle/>
          <a:p>
            <a:r>
              <a:rPr lang="en-US"/>
              <a:t>Click to edit Master title style</a:t>
            </a:r>
          </a:p>
        </p:txBody>
      </p:sp>
      <p:sp>
        <p:nvSpPr>
          <p:cNvPr id="5" name="Picture Placeholder 4"/>
          <p:cNvSpPr>
            <a:spLocks noGrp="1"/>
          </p:cNvSpPr>
          <p:nvPr>
            <p:ph type="pic" sz="quarter" idx="11"/>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85" r:id="rId3"/>
    <p:sldLayoutId id="2147483695" r:id="rId4"/>
    <p:sldLayoutId id="2147483686" r:id="rId5"/>
    <p:sldLayoutId id="2147483687" r:id="rId6"/>
    <p:sldLayoutId id="2147483688" r:id="rId7"/>
    <p:sldLayoutId id="2147483689" r:id="rId8"/>
    <p:sldLayoutId id="2147483690" r:id="rId9"/>
    <p:sldLayoutId id="2147483692" r:id="rId10"/>
    <p:sldLayoutId id="2147483693" r:id="rId11"/>
    <p:sldLayoutId id="2147483694" r:id="rId12"/>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837961"/>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10837062" cy="1793090"/>
          </a:xfrm>
        </p:spPr>
        <p:txBody>
          <a:bodyPr/>
          <a:lstStyle/>
          <a:p>
            <a:br>
              <a:rPr lang="en-US" b="1" dirty="0"/>
            </a:br>
            <a:r>
              <a:rPr lang="en-US" b="1" dirty="0"/>
              <a:t>Customer Situation</a:t>
            </a:r>
          </a:p>
        </p:txBody>
      </p:sp>
    </p:spTree>
    <p:extLst>
      <p:ext uri="{BB962C8B-B14F-4D97-AF65-F5344CB8AC3E}">
        <p14:creationId xmlns:p14="http://schemas.microsoft.com/office/powerpoint/2010/main" val="14957899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F9E94CCA-F359-4673-A8CF-8CDB03675323}"/>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0379" r="20379"/>
          <a:stretch>
            <a:fillRect/>
          </a:stretch>
        </p:blipFill>
        <p:spPr>
          <a:xfrm>
            <a:off x="6097556" y="0"/>
            <a:ext cx="6094444" cy="6856100"/>
          </a:xfrm>
        </p:spPr>
      </p:pic>
      <p:sp>
        <p:nvSpPr>
          <p:cNvPr id="17" name="Text Placeholder 16"/>
          <p:cNvSpPr>
            <a:spLocks noGrp="1"/>
          </p:cNvSpPr>
          <p:nvPr>
            <p:ph type="body" sz="quarter" idx="10"/>
          </p:nvPr>
        </p:nvSpPr>
        <p:spPr>
          <a:xfrm>
            <a:off x="269239" y="2040515"/>
            <a:ext cx="5452870" cy="3828740"/>
          </a:xfrm>
        </p:spPr>
        <p:txBody>
          <a:bodyPr/>
          <a:lstStyle/>
          <a:p>
            <a:r>
              <a:rPr lang="en-US" dirty="0"/>
              <a:t>Contoso’s Microsoft SQL Server 2008 R2 Standard Edition data warehouse had a significant outage last year when one of their audit tables ran out of space. </a:t>
            </a:r>
          </a:p>
          <a:p>
            <a:endParaRPr lang="en-US" dirty="0"/>
          </a:p>
          <a:p>
            <a:r>
              <a:rPr lang="en-US" dirty="0"/>
              <a:t>It has also been slowing down as the data has increased.</a:t>
            </a:r>
          </a:p>
          <a:p>
            <a:endParaRPr lang="en-US" dirty="0"/>
          </a:p>
          <a:p>
            <a:r>
              <a:rPr lang="en-US" dirty="0"/>
              <a:t>In the upgrade, Contoso would like:</a:t>
            </a:r>
          </a:p>
          <a:p>
            <a:pPr marL="285750" lvl="0" indent="-285750">
              <a:buFont typeface="Arial" panose="020B0604020202020204" pitchFamily="34" charset="0"/>
              <a:buChar char="•"/>
            </a:pPr>
            <a:r>
              <a:rPr lang="en-US" dirty="0"/>
              <a:t>A full briefing on how to monitor an overloaded Storage Area Network (SAN). </a:t>
            </a:r>
          </a:p>
          <a:p>
            <a:pPr marL="285750" lvl="0" indent="-285750">
              <a:buFont typeface="Arial" panose="020B0604020202020204" pitchFamily="34" charset="0"/>
              <a:buChar char="•"/>
            </a:pPr>
            <a:r>
              <a:rPr lang="en-US" dirty="0"/>
              <a:t>High availability built into the plan. </a:t>
            </a:r>
          </a:p>
          <a:p>
            <a:pPr marL="285750" lvl="0" indent="-285750">
              <a:buFont typeface="Arial" panose="020B0604020202020204" pitchFamily="34" charset="0"/>
              <a:buChar char="•"/>
            </a:pPr>
            <a:r>
              <a:rPr lang="en-US" dirty="0"/>
              <a:t>Decreased software license fees. </a:t>
            </a:r>
          </a:p>
          <a:p>
            <a:endParaRPr lang="en-US" dirty="0"/>
          </a:p>
          <a:p>
            <a:endParaRPr lang="en-US" dirty="0"/>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Data &amp; Data Warehouse</a:t>
            </a:r>
          </a:p>
        </p:txBody>
      </p:sp>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dirty="0">
                <a:latin typeface="+mj-lt"/>
              </a:rPr>
              <a:t>“I know the SQL server has made tremendous gains in features over the last few versions, but I think the upgrade path could be complicated due to the number of dependencies. I’m interested in exploring the public cloud to increase agility, but know that there would be concerns about privacy, security, and compliance.”</a:t>
            </a:r>
          </a:p>
          <a:p>
            <a:pPr algn="ctr"/>
            <a:endParaRPr lang="en-US" dirty="0">
              <a:latin typeface="+mj-lt"/>
            </a:endParaRPr>
          </a:p>
          <a:p>
            <a:pPr algn="ctr"/>
            <a:r>
              <a:rPr lang="en-US" dirty="0">
                <a:latin typeface="+mj-lt"/>
              </a:rPr>
              <a:t>-- Kathleen Sloan, CTO </a:t>
            </a:r>
          </a:p>
        </p:txBody>
      </p:sp>
    </p:spTree>
    <p:extLst>
      <p:ext uri="{BB962C8B-B14F-4D97-AF65-F5344CB8AC3E}">
        <p14:creationId xmlns:p14="http://schemas.microsoft.com/office/powerpoint/2010/main" val="168161670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a:xfrm>
            <a:off x="269239" y="2040515"/>
            <a:ext cx="5452870" cy="3188565"/>
          </a:xfrm>
        </p:spPr>
        <p:txBody>
          <a:bodyPr/>
          <a:lstStyle/>
          <a:p>
            <a:r>
              <a:rPr lang="en-US" dirty="0"/>
              <a:t>Under GDPR laws, Contoso must evaluate their computing environments for compliance gaps. </a:t>
            </a:r>
          </a:p>
          <a:p>
            <a:endParaRPr lang="en-US" dirty="0"/>
          </a:p>
          <a:p>
            <a:r>
              <a:rPr lang="en-US" dirty="0"/>
              <a:t>They will need to:</a:t>
            </a:r>
          </a:p>
          <a:p>
            <a:pPr marL="285750" lvl="0" indent="-285750">
              <a:buFont typeface="Arial" panose="020B0604020202020204" pitchFamily="34" charset="0"/>
              <a:buChar char="•"/>
            </a:pPr>
            <a:r>
              <a:rPr lang="en-US" dirty="0"/>
              <a:t>Maintain HIPAA compliance and SOC2 certification with respect to moving to Azure</a:t>
            </a:r>
          </a:p>
          <a:p>
            <a:pPr marL="285750" lvl="0" indent="-285750">
              <a:buFont typeface="Arial" panose="020B0604020202020204" pitchFamily="34" charset="0"/>
              <a:buChar char="•"/>
            </a:pPr>
            <a:r>
              <a:rPr lang="en-US" dirty="0"/>
              <a:t>Address concerns about regional issues of data sovereignty for sensitive data under GDPR</a:t>
            </a:r>
          </a:p>
          <a:p>
            <a:pPr marL="285750" lvl="0" indent="-285750">
              <a:buFont typeface="Arial" panose="020B0604020202020204" pitchFamily="34" charset="0"/>
              <a:buChar char="•"/>
            </a:pPr>
            <a:r>
              <a:rPr lang="en-US" dirty="0"/>
              <a:t>Ensure the corporate website and external-facing website are sufficiently isolated and secure</a:t>
            </a:r>
          </a:p>
          <a:p>
            <a:endParaRPr lang="en-US" dirty="0"/>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Security and Compliance</a:t>
            </a:r>
          </a:p>
        </p:txBody>
      </p:sp>
      <p:pic>
        <p:nvPicPr>
          <p:cNvPr id="7" name="Picture Placeholder 6"/>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l="20394" r="20394"/>
          <a:stretch/>
        </p:blipFill>
        <p:spPr/>
      </p:pic>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dirty="0">
                <a:latin typeface="+mj-lt"/>
              </a:rPr>
              <a:t>“I’ve heard great things about Azure’s progress in terms of security and compliance. I’d like to know more about the security features if we move data and applications away from our on-</a:t>
            </a:r>
            <a:r>
              <a:rPr lang="en-US" dirty="0" err="1">
                <a:latin typeface="+mj-lt"/>
              </a:rPr>
              <a:t>prem</a:t>
            </a:r>
            <a:r>
              <a:rPr lang="en-US" dirty="0">
                <a:latin typeface="+mj-lt"/>
              </a:rPr>
              <a:t> data center. If Azure can meet our needs, I’d love to continue our long-standing relationship with Microsoft.”</a:t>
            </a:r>
          </a:p>
          <a:p>
            <a:pPr algn="ctr"/>
            <a:endParaRPr lang="en-US" dirty="0">
              <a:latin typeface="+mj-lt"/>
            </a:endParaRPr>
          </a:p>
          <a:p>
            <a:pPr algn="ctr"/>
            <a:r>
              <a:rPr lang="en-US" dirty="0">
                <a:latin typeface="+mj-lt"/>
              </a:rPr>
              <a:t>-- Jack </a:t>
            </a:r>
            <a:r>
              <a:rPr lang="en-US" dirty="0" err="1">
                <a:latin typeface="+mj-lt"/>
              </a:rPr>
              <a:t>Tradewinds</a:t>
            </a:r>
            <a:r>
              <a:rPr lang="en-US" dirty="0">
                <a:latin typeface="+mj-lt"/>
              </a:rPr>
              <a:t>, CISO </a:t>
            </a:r>
          </a:p>
        </p:txBody>
      </p:sp>
    </p:spTree>
    <p:extLst>
      <p:ext uri="{BB962C8B-B14F-4D97-AF65-F5344CB8AC3E}">
        <p14:creationId xmlns:p14="http://schemas.microsoft.com/office/powerpoint/2010/main" val="70523706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923B310-6CAA-491B-82E7-25153A56E4A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0379" r="20379"/>
          <a:stretch>
            <a:fillRect/>
          </a:stretch>
        </p:blipFill>
        <p:spPr>
          <a:xfrm>
            <a:off x="6097556" y="0"/>
            <a:ext cx="6094444" cy="6856100"/>
          </a:xfrm>
        </p:spPr>
      </p:pic>
      <p:sp>
        <p:nvSpPr>
          <p:cNvPr id="17" name="Text Placeholder 16"/>
          <p:cNvSpPr>
            <a:spLocks noGrp="1"/>
          </p:cNvSpPr>
          <p:nvPr>
            <p:ph type="body" sz="quarter" idx="10"/>
          </p:nvPr>
        </p:nvSpPr>
        <p:spPr>
          <a:xfrm>
            <a:off x="268929" y="1512321"/>
            <a:ext cx="5452870" cy="4468916"/>
          </a:xfrm>
        </p:spPr>
        <p:txBody>
          <a:bodyPr/>
          <a:lstStyle/>
          <a:p>
            <a:r>
              <a:rPr lang="en-US" dirty="0"/>
              <a:t>Contoso is excited to learn how injecting cognitive services, machine learning and deep learning into their new platform can transform claims processing. </a:t>
            </a:r>
          </a:p>
          <a:p>
            <a:endParaRPr lang="en-US" dirty="0"/>
          </a:p>
          <a:p>
            <a:r>
              <a:rPr lang="en-US" dirty="0"/>
              <a:t>Claims include: </a:t>
            </a:r>
          </a:p>
          <a:p>
            <a:pPr marL="285750" indent="-285750" fontAlgn="ctr">
              <a:buFont typeface="Arial" panose="020B0604020202020204" pitchFamily="34" charset="0"/>
              <a:buChar char="•"/>
            </a:pPr>
            <a:r>
              <a:rPr lang="en-US" dirty="0"/>
              <a:t>Information about the insured </a:t>
            </a:r>
            <a:r>
              <a:rPr lang="en-US" i="1" dirty="0"/>
              <a:t>(contact information, policy number, etc.)</a:t>
            </a:r>
          </a:p>
          <a:p>
            <a:pPr marL="285750" indent="-285750" fontAlgn="ctr">
              <a:buFont typeface="Arial" panose="020B0604020202020204" pitchFamily="34" charset="0"/>
              <a:buChar char="•"/>
            </a:pPr>
            <a:r>
              <a:rPr lang="en-US" dirty="0"/>
              <a:t>Free text responses describing the claim </a:t>
            </a:r>
            <a:r>
              <a:rPr lang="en-US" i="1" dirty="0"/>
              <a:t>(details of what happened, what was affected, the conditions in which it occurred)</a:t>
            </a:r>
          </a:p>
          <a:p>
            <a:pPr marL="285750" indent="-285750" fontAlgn="ctr">
              <a:buFont typeface="Arial" panose="020B0604020202020204" pitchFamily="34" charset="0"/>
              <a:buChar char="•"/>
            </a:pPr>
            <a:r>
              <a:rPr lang="en-US" dirty="0"/>
              <a:t>Photographs that support the claim </a:t>
            </a:r>
            <a:r>
              <a:rPr lang="en-US" i="1" dirty="0"/>
              <a:t>(photos of the insured object before the event, photos of the damage or stolen items, etc.)</a:t>
            </a:r>
          </a:p>
          <a:p>
            <a:endParaRPr lang="en-US" dirty="0"/>
          </a:p>
          <a:p>
            <a:r>
              <a:rPr lang="en-US" dirty="0"/>
              <a:t>All details are stored as opaque attachments, which are not searchable. </a:t>
            </a: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Machine Learning &amp; AI</a:t>
            </a:r>
          </a:p>
        </p:txBody>
      </p:sp>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dirty="0">
                <a:latin typeface="+mj-lt"/>
              </a:rPr>
              <a:t>“We’ve identified claims processing as the first area to focus on as we build a next-generation platform. Using AI to search through claim details and artifacts could significantly reduce costs and save time for our agents.”</a:t>
            </a:r>
          </a:p>
          <a:p>
            <a:pPr algn="ctr"/>
            <a:endParaRPr lang="en-US" dirty="0">
              <a:latin typeface="+mj-lt"/>
            </a:endParaRPr>
          </a:p>
          <a:p>
            <a:pPr algn="ctr"/>
            <a:r>
              <a:rPr lang="en-US" dirty="0">
                <a:latin typeface="+mj-lt"/>
              </a:rPr>
              <a:t>-- Sloane Peterson, CIO </a:t>
            </a:r>
          </a:p>
        </p:txBody>
      </p:sp>
    </p:spTree>
    <p:extLst>
      <p:ext uri="{BB962C8B-B14F-4D97-AF65-F5344CB8AC3E}">
        <p14:creationId xmlns:p14="http://schemas.microsoft.com/office/powerpoint/2010/main" val="428016848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a:alphaModFix amt="34000"/>
            <a:extLst>
              <a:ext uri="{28A0092B-C50C-407E-A947-70E740481C1C}">
                <a14:useLocalDpi xmlns:a14="http://schemas.microsoft.com/office/drawing/2010/main" val="0"/>
              </a:ext>
            </a:extLst>
          </a:blip>
          <a:srcRect t="40885" b="-23520"/>
          <a:stretch/>
        </p:blipFill>
        <p:spPr>
          <a:xfrm>
            <a:off x="0" y="0"/>
            <a:ext cx="12192000" cy="6716706"/>
          </a:xfrm>
          <a:prstGeom prst="rect">
            <a:avLst/>
          </a:prstGeom>
        </p:spPr>
      </p:pic>
      <p:sp>
        <p:nvSpPr>
          <p:cNvPr id="14" name="Rectangle 13"/>
          <p:cNvSpPr/>
          <p:nvPr/>
        </p:nvSpPr>
        <p:spPr bwMode="auto">
          <a:xfrm>
            <a:off x="0" y="4324600"/>
            <a:ext cx="12192000" cy="25334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a:xfrm>
            <a:off x="268929" y="291114"/>
            <a:ext cx="11655840" cy="899665"/>
          </a:xfrm>
        </p:spPr>
        <p:txBody>
          <a:bodyPr/>
          <a:lstStyle/>
          <a:p>
            <a:r>
              <a:rPr lang="en-US" dirty="0">
                <a:solidFill>
                  <a:schemeClr val="bg1"/>
                </a:solidFill>
              </a:rPr>
              <a:t>Meet the Customer</a:t>
            </a:r>
          </a:p>
        </p:txBody>
      </p:sp>
      <p:sp>
        <p:nvSpPr>
          <p:cNvPr id="4" name="Rectangle 3">
            <a:extLst>
              <a:ext uri="{FF2B5EF4-FFF2-40B4-BE49-F238E27FC236}">
                <a16:creationId xmlns:a16="http://schemas.microsoft.com/office/drawing/2014/main" id="{CA35C7AC-8983-4469-AC91-A68244EE73A1}"/>
              </a:ext>
            </a:extLst>
          </p:cNvPr>
          <p:cNvSpPr/>
          <p:nvPr/>
        </p:nvSpPr>
        <p:spPr>
          <a:xfrm>
            <a:off x="1435260" y="1719497"/>
            <a:ext cx="5038344" cy="1963614"/>
          </a:xfrm>
          <a:prstGeom prst="rect">
            <a:avLst/>
          </a:prstGeom>
        </p:spPr>
        <p:txBody>
          <a:bodyPr wrap="square">
            <a:spAutoFit/>
          </a:bodyPr>
          <a:lstStyle/>
          <a:p>
            <a:r>
              <a:rPr lang="en-US" dirty="0">
                <a:solidFill>
                  <a:schemeClr val="bg1"/>
                </a:solidFill>
              </a:rPr>
              <a:t>Contoso Ltd is an established financial services firm, providing many services worldwide,  including the insurance offerings below.</a:t>
            </a:r>
          </a:p>
          <a:p>
            <a:pPr>
              <a:lnSpc>
                <a:spcPct val="90000"/>
              </a:lnSpc>
              <a:spcAft>
                <a:spcPts val="600"/>
              </a:spcAft>
            </a:pPr>
            <a:endParaRPr lang="en-US" sz="1400" b="1" dirty="0">
              <a:solidFill>
                <a:schemeClr val="bg1"/>
              </a:solidFill>
            </a:endParaRPr>
          </a:p>
          <a:p>
            <a:pPr>
              <a:lnSpc>
                <a:spcPct val="90000"/>
              </a:lnSpc>
              <a:spcAft>
                <a:spcPts val="600"/>
              </a:spcAft>
            </a:pPr>
            <a:r>
              <a:rPr lang="en-US" sz="1400" b="1" dirty="0">
                <a:solidFill>
                  <a:schemeClr val="bg1"/>
                </a:solidFill>
              </a:rPr>
              <a:t>Key systems: </a:t>
            </a:r>
          </a:p>
          <a:p>
            <a:pPr>
              <a:lnSpc>
                <a:spcPct val="90000"/>
              </a:lnSpc>
              <a:spcAft>
                <a:spcPts val="600"/>
              </a:spcAft>
            </a:pPr>
            <a:r>
              <a:rPr lang="en-US" dirty="0">
                <a:solidFill>
                  <a:schemeClr val="bg1"/>
                </a:solidFill>
              </a:rPr>
              <a:t>Claims management system, customer support, white-labeled portals</a:t>
            </a:r>
          </a:p>
        </p:txBody>
      </p:sp>
      <p:sp>
        <p:nvSpPr>
          <p:cNvPr id="10" name="Rectangle 9"/>
          <p:cNvSpPr/>
          <p:nvPr/>
        </p:nvSpPr>
        <p:spPr>
          <a:xfrm>
            <a:off x="1730831" y="5607579"/>
            <a:ext cx="2054352" cy="646331"/>
          </a:xfrm>
          <a:prstGeom prst="rect">
            <a:avLst/>
          </a:prstGeom>
        </p:spPr>
        <p:txBody>
          <a:bodyPr wrap="square" anchor="ctr">
            <a:spAutoFit/>
          </a:bodyPr>
          <a:lstStyle/>
          <a:p>
            <a:pPr algn="ctr"/>
            <a:r>
              <a:rPr lang="en-US" dirty="0"/>
              <a:t>Accident and health insurance</a:t>
            </a:r>
          </a:p>
        </p:txBody>
      </p:sp>
      <p:sp>
        <p:nvSpPr>
          <p:cNvPr id="11" name="Rectangle 10"/>
          <p:cNvSpPr/>
          <p:nvPr/>
        </p:nvSpPr>
        <p:spPr>
          <a:xfrm>
            <a:off x="5235066" y="5746078"/>
            <a:ext cx="2054352" cy="369332"/>
          </a:xfrm>
          <a:prstGeom prst="rect">
            <a:avLst/>
          </a:prstGeom>
        </p:spPr>
        <p:txBody>
          <a:bodyPr wrap="square" anchor="ctr">
            <a:spAutoFit/>
          </a:bodyPr>
          <a:lstStyle/>
          <a:p>
            <a:pPr algn="ctr"/>
            <a:r>
              <a:rPr lang="en-US" dirty="0"/>
              <a:t>Life insurance </a:t>
            </a:r>
          </a:p>
        </p:txBody>
      </p:sp>
      <p:sp>
        <p:nvSpPr>
          <p:cNvPr id="12" name="Rectangle 11"/>
          <p:cNvSpPr/>
          <p:nvPr/>
        </p:nvSpPr>
        <p:spPr>
          <a:xfrm>
            <a:off x="8615732" y="5607579"/>
            <a:ext cx="2054352" cy="646331"/>
          </a:xfrm>
          <a:prstGeom prst="rect">
            <a:avLst/>
          </a:prstGeom>
        </p:spPr>
        <p:txBody>
          <a:bodyPr wrap="square" anchor="ctr">
            <a:spAutoFit/>
          </a:bodyPr>
          <a:lstStyle/>
          <a:p>
            <a:pPr algn="ctr"/>
            <a:r>
              <a:rPr lang="en-US"/>
              <a:t>Travel, home, and auto coverage</a:t>
            </a:r>
            <a:endParaRPr lang="en-US" dirty="0"/>
          </a:p>
        </p:txBody>
      </p:sp>
      <p:sp>
        <p:nvSpPr>
          <p:cNvPr id="13" name="Boat" title="Icon of a large boat">
            <a:extLst>
              <a:ext uri="{FF2B5EF4-FFF2-40B4-BE49-F238E27FC236}">
                <a16:creationId xmlns:a16="http://schemas.microsoft.com/office/drawing/2014/main" id="{F7DB2452-5449-4290-B13B-3959FB80D960}"/>
              </a:ext>
            </a:extLst>
          </p:cNvPr>
          <p:cNvSpPr>
            <a:spLocks noChangeAspect="1" noEditPoints="1"/>
          </p:cNvSpPr>
          <p:nvPr/>
        </p:nvSpPr>
        <p:spPr bwMode="auto">
          <a:xfrm>
            <a:off x="9431805" y="5000212"/>
            <a:ext cx="422205" cy="365760"/>
          </a:xfrm>
          <a:custGeom>
            <a:avLst/>
            <a:gdLst>
              <a:gd name="T0" fmla="*/ 158 w 316"/>
              <a:gd name="T1" fmla="*/ 42 h 274"/>
              <a:gd name="T2" fmla="*/ 221 w 316"/>
              <a:gd name="T3" fmla="*/ 42 h 274"/>
              <a:gd name="T4" fmla="*/ 241 w 316"/>
              <a:gd name="T5" fmla="*/ 84 h 274"/>
              <a:gd name="T6" fmla="*/ 262 w 316"/>
              <a:gd name="T7" fmla="*/ 84 h 274"/>
              <a:gd name="T8" fmla="*/ 262 w 316"/>
              <a:gd name="T9" fmla="*/ 160 h 274"/>
              <a:gd name="T10" fmla="*/ 311 w 316"/>
              <a:gd name="T11" fmla="*/ 176 h 274"/>
              <a:gd name="T12" fmla="*/ 268 w 316"/>
              <a:gd name="T13" fmla="*/ 263 h 274"/>
              <a:gd name="T14" fmla="*/ 253 w 316"/>
              <a:gd name="T15" fmla="*/ 273 h 274"/>
              <a:gd name="T16" fmla="*/ 205 w 316"/>
              <a:gd name="T17" fmla="*/ 252 h 274"/>
              <a:gd name="T18" fmla="*/ 158 w 316"/>
              <a:gd name="T19" fmla="*/ 274 h 274"/>
              <a:gd name="T20" fmla="*/ 111 w 316"/>
              <a:gd name="T21" fmla="*/ 252 h 274"/>
              <a:gd name="T22" fmla="*/ 63 w 316"/>
              <a:gd name="T23" fmla="*/ 273 h 274"/>
              <a:gd name="T24" fmla="*/ 48 w 316"/>
              <a:gd name="T25" fmla="*/ 263 h 274"/>
              <a:gd name="T26" fmla="*/ 5 w 316"/>
              <a:gd name="T27" fmla="*/ 176 h 274"/>
              <a:gd name="T28" fmla="*/ 54 w 316"/>
              <a:gd name="T29" fmla="*/ 160 h 274"/>
              <a:gd name="T30" fmla="*/ 54 w 316"/>
              <a:gd name="T31" fmla="*/ 84 h 274"/>
              <a:gd name="T32" fmla="*/ 74 w 316"/>
              <a:gd name="T33" fmla="*/ 84 h 274"/>
              <a:gd name="T34" fmla="*/ 95 w 316"/>
              <a:gd name="T35" fmla="*/ 42 h 274"/>
              <a:gd name="T36" fmla="*/ 158 w 316"/>
              <a:gd name="T37" fmla="*/ 42 h 274"/>
              <a:gd name="T38" fmla="*/ 179 w 316"/>
              <a:gd name="T39" fmla="*/ 42 h 274"/>
              <a:gd name="T40" fmla="*/ 179 w 316"/>
              <a:gd name="T41" fmla="*/ 0 h 274"/>
              <a:gd name="T42" fmla="*/ 137 w 316"/>
              <a:gd name="T43" fmla="*/ 0 h 274"/>
              <a:gd name="T44" fmla="*/ 137 w 316"/>
              <a:gd name="T45" fmla="*/ 42 h 274"/>
              <a:gd name="T46" fmla="*/ 262 w 316"/>
              <a:gd name="T47" fmla="*/ 160 h 274"/>
              <a:gd name="T48" fmla="*/ 158 w 316"/>
              <a:gd name="T49" fmla="*/ 127 h 274"/>
              <a:gd name="T50" fmla="*/ 54 w 316"/>
              <a:gd name="T51" fmla="*/ 160 h 274"/>
              <a:gd name="T52" fmla="*/ 74 w 316"/>
              <a:gd name="T53" fmla="*/ 84 h 274"/>
              <a:gd name="T54" fmla="*/ 241 w 316"/>
              <a:gd name="T55" fmla="*/ 84 h 274"/>
              <a:gd name="T56" fmla="*/ 158 w 316"/>
              <a:gd name="T57" fmla="*/ 271 h 274"/>
              <a:gd name="T58" fmla="*/ 158 w 316"/>
              <a:gd name="T59" fmla="*/ 129 h 274"/>
              <a:gd name="T60" fmla="*/ 0 w 316"/>
              <a:gd name="T61" fmla="*/ 253 h 274"/>
              <a:gd name="T62" fmla="*/ 41 w 316"/>
              <a:gd name="T63" fmla="*/ 253 h 274"/>
              <a:gd name="T64" fmla="*/ 275 w 316"/>
              <a:gd name="T65" fmla="*/ 253 h 274"/>
              <a:gd name="T66" fmla="*/ 316 w 316"/>
              <a:gd name="T67" fmla="*/ 25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274">
                <a:moveTo>
                  <a:pt x="158" y="42"/>
                </a:moveTo>
                <a:cubicBezTo>
                  <a:pt x="221" y="42"/>
                  <a:pt x="221" y="42"/>
                  <a:pt x="221" y="42"/>
                </a:cubicBezTo>
                <a:cubicBezTo>
                  <a:pt x="241" y="84"/>
                  <a:pt x="241" y="84"/>
                  <a:pt x="241" y="84"/>
                </a:cubicBezTo>
                <a:cubicBezTo>
                  <a:pt x="262" y="84"/>
                  <a:pt x="262" y="84"/>
                  <a:pt x="262" y="84"/>
                </a:cubicBezTo>
                <a:cubicBezTo>
                  <a:pt x="262" y="160"/>
                  <a:pt x="262" y="160"/>
                  <a:pt x="262" y="160"/>
                </a:cubicBezTo>
                <a:cubicBezTo>
                  <a:pt x="311" y="176"/>
                  <a:pt x="311" y="176"/>
                  <a:pt x="311" y="176"/>
                </a:cubicBezTo>
                <a:cubicBezTo>
                  <a:pt x="268" y="263"/>
                  <a:pt x="268" y="263"/>
                  <a:pt x="268" y="263"/>
                </a:cubicBezTo>
                <a:cubicBezTo>
                  <a:pt x="268" y="263"/>
                  <a:pt x="264" y="273"/>
                  <a:pt x="253" y="273"/>
                </a:cubicBezTo>
                <a:cubicBezTo>
                  <a:pt x="232" y="273"/>
                  <a:pt x="226" y="252"/>
                  <a:pt x="205" y="252"/>
                </a:cubicBezTo>
                <a:cubicBezTo>
                  <a:pt x="188" y="252"/>
                  <a:pt x="177" y="274"/>
                  <a:pt x="158" y="274"/>
                </a:cubicBezTo>
                <a:cubicBezTo>
                  <a:pt x="139" y="274"/>
                  <a:pt x="128" y="252"/>
                  <a:pt x="111" y="252"/>
                </a:cubicBezTo>
                <a:cubicBezTo>
                  <a:pt x="90" y="252"/>
                  <a:pt x="84" y="273"/>
                  <a:pt x="63" y="273"/>
                </a:cubicBezTo>
                <a:cubicBezTo>
                  <a:pt x="52" y="273"/>
                  <a:pt x="48" y="263"/>
                  <a:pt x="48" y="263"/>
                </a:cubicBezTo>
                <a:cubicBezTo>
                  <a:pt x="5" y="176"/>
                  <a:pt x="5" y="176"/>
                  <a:pt x="5" y="176"/>
                </a:cubicBezTo>
                <a:cubicBezTo>
                  <a:pt x="54" y="160"/>
                  <a:pt x="54" y="160"/>
                  <a:pt x="54" y="160"/>
                </a:cubicBezTo>
                <a:cubicBezTo>
                  <a:pt x="54" y="84"/>
                  <a:pt x="54" y="84"/>
                  <a:pt x="54" y="84"/>
                </a:cubicBezTo>
                <a:cubicBezTo>
                  <a:pt x="74" y="84"/>
                  <a:pt x="74" y="84"/>
                  <a:pt x="74" y="84"/>
                </a:cubicBezTo>
                <a:cubicBezTo>
                  <a:pt x="95" y="42"/>
                  <a:pt x="95" y="42"/>
                  <a:pt x="95" y="42"/>
                </a:cubicBezTo>
                <a:cubicBezTo>
                  <a:pt x="158" y="42"/>
                  <a:pt x="158" y="42"/>
                  <a:pt x="158" y="42"/>
                </a:cubicBezTo>
                <a:moveTo>
                  <a:pt x="179" y="42"/>
                </a:moveTo>
                <a:cubicBezTo>
                  <a:pt x="179" y="0"/>
                  <a:pt x="179" y="0"/>
                  <a:pt x="179" y="0"/>
                </a:cubicBezTo>
                <a:cubicBezTo>
                  <a:pt x="137" y="0"/>
                  <a:pt x="137" y="0"/>
                  <a:pt x="137" y="0"/>
                </a:cubicBezTo>
                <a:cubicBezTo>
                  <a:pt x="137" y="42"/>
                  <a:pt x="137" y="42"/>
                  <a:pt x="137" y="42"/>
                </a:cubicBezTo>
                <a:moveTo>
                  <a:pt x="262" y="160"/>
                </a:moveTo>
                <a:cubicBezTo>
                  <a:pt x="158" y="127"/>
                  <a:pt x="158" y="127"/>
                  <a:pt x="158" y="127"/>
                </a:cubicBezTo>
                <a:cubicBezTo>
                  <a:pt x="54" y="160"/>
                  <a:pt x="54" y="160"/>
                  <a:pt x="54" y="160"/>
                </a:cubicBezTo>
                <a:moveTo>
                  <a:pt x="74" y="84"/>
                </a:moveTo>
                <a:cubicBezTo>
                  <a:pt x="241" y="84"/>
                  <a:pt x="241" y="84"/>
                  <a:pt x="241" y="84"/>
                </a:cubicBezTo>
                <a:moveTo>
                  <a:pt x="158" y="271"/>
                </a:moveTo>
                <a:cubicBezTo>
                  <a:pt x="158" y="129"/>
                  <a:pt x="158" y="129"/>
                  <a:pt x="158" y="129"/>
                </a:cubicBezTo>
                <a:moveTo>
                  <a:pt x="0" y="253"/>
                </a:moveTo>
                <a:cubicBezTo>
                  <a:pt x="41" y="253"/>
                  <a:pt x="41" y="253"/>
                  <a:pt x="41" y="253"/>
                </a:cubicBezTo>
                <a:moveTo>
                  <a:pt x="275" y="253"/>
                </a:moveTo>
                <a:cubicBezTo>
                  <a:pt x="316" y="253"/>
                  <a:pt x="316" y="253"/>
                  <a:pt x="316" y="253"/>
                </a:cubicBezTo>
              </a:path>
            </a:pathLst>
          </a:custGeom>
          <a:noFill/>
          <a:ln w="15875" cap="sq">
            <a:solidFill>
              <a:srgbClr val="107B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6" name="Health_E95E" title="Icon of a heart with a heartbeat monitor line through the middle">
            <a:extLst>
              <a:ext uri="{FF2B5EF4-FFF2-40B4-BE49-F238E27FC236}">
                <a16:creationId xmlns:a16="http://schemas.microsoft.com/office/drawing/2014/main" id="{4EF37A21-683C-4507-AB51-87714615FF59}"/>
              </a:ext>
            </a:extLst>
          </p:cNvPr>
          <p:cNvSpPr>
            <a:spLocks noChangeAspect="1"/>
          </p:cNvSpPr>
          <p:nvPr/>
        </p:nvSpPr>
        <p:spPr bwMode="auto">
          <a:xfrm>
            <a:off x="2542049" y="5000212"/>
            <a:ext cx="431916" cy="365760"/>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flat">
            <a:solidFill>
              <a:srgbClr val="107B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boy" title="Icon of a man">
            <a:extLst>
              <a:ext uri="{FF2B5EF4-FFF2-40B4-BE49-F238E27FC236}">
                <a16:creationId xmlns:a16="http://schemas.microsoft.com/office/drawing/2014/main" id="{620DEF93-8435-4A86-875F-F5358C6575C1}"/>
              </a:ext>
            </a:extLst>
          </p:cNvPr>
          <p:cNvSpPr>
            <a:spLocks noChangeAspect="1" noEditPoints="1"/>
          </p:cNvSpPr>
          <p:nvPr/>
        </p:nvSpPr>
        <p:spPr bwMode="auto">
          <a:xfrm>
            <a:off x="6062380" y="5000212"/>
            <a:ext cx="281011" cy="365760"/>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rgbClr val="107BD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65135" y="2209624"/>
            <a:ext cx="2570393" cy="983360"/>
          </a:xfrm>
          <a:prstGeom prst="rect">
            <a:avLst/>
          </a:prstGeom>
        </p:spPr>
      </p:pic>
      <p:cxnSp>
        <p:nvCxnSpPr>
          <p:cNvPr id="21" name="Straight Connector 20"/>
          <p:cNvCxnSpPr/>
          <p:nvPr/>
        </p:nvCxnSpPr>
        <p:spPr>
          <a:xfrm>
            <a:off x="7114032" y="1739666"/>
            <a:ext cx="0" cy="1923276"/>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3565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pic>
        <p:nvPicPr>
          <p:cNvPr id="20" name="Picture 19"/>
          <p:cNvPicPr>
            <a:picLocks noChangeAspect="1"/>
          </p:cNvPicPr>
          <p:nvPr/>
        </p:nvPicPr>
        <p:blipFill rotWithShape="1">
          <a:blip r:embed="rId3">
            <a:alphaModFix amt="25000"/>
            <a:extLst>
              <a:ext uri="{28A0092B-C50C-407E-A947-70E740481C1C}">
                <a14:useLocalDpi xmlns:a14="http://schemas.microsoft.com/office/drawing/2010/main" val="0"/>
              </a:ext>
            </a:extLst>
          </a:blip>
          <a:srcRect l="40786"/>
          <a:stretch/>
        </p:blipFill>
        <p:spPr>
          <a:xfrm>
            <a:off x="6096000" y="0"/>
            <a:ext cx="6096000" cy="6858000"/>
          </a:xfrm>
          <a:prstGeom prst="rect">
            <a:avLst/>
          </a:prstGeom>
        </p:spPr>
      </p:pic>
      <p:pic>
        <p:nvPicPr>
          <p:cNvPr id="16" name="Picture 15"/>
          <p:cNvPicPr>
            <a:picLocks noChangeAspect="1"/>
          </p:cNvPicPr>
          <p:nvPr/>
        </p:nvPicPr>
        <p:blipFill rotWithShape="1">
          <a:blip r:embed="rId4">
            <a:alphaModFix amt="25000"/>
            <a:extLst>
              <a:ext uri="{28A0092B-C50C-407E-A947-70E740481C1C}">
                <a14:useLocalDpi xmlns:a14="http://schemas.microsoft.com/office/drawing/2010/main" val="0"/>
              </a:ext>
            </a:extLst>
          </a:blip>
          <a:srcRect l="23921" r="16834"/>
          <a:stretch/>
        </p:blipFill>
        <p:spPr>
          <a:xfrm>
            <a:off x="0" y="0"/>
            <a:ext cx="6096000" cy="6858000"/>
          </a:xfrm>
          <a:prstGeom prst="rect">
            <a:avLst/>
          </a:prstGeom>
        </p:spPr>
      </p:pic>
      <p:sp>
        <p:nvSpPr>
          <p:cNvPr id="15" name="Rectangle 14"/>
          <p:cNvSpPr/>
          <p:nvPr/>
        </p:nvSpPr>
        <p:spPr bwMode="auto">
          <a:xfrm>
            <a:off x="0" y="0"/>
            <a:ext cx="12192000" cy="3094892"/>
          </a:xfrm>
          <a:prstGeom prst="rect">
            <a:avLst/>
          </a:prstGeom>
          <a:gradFill>
            <a:gsLst>
              <a:gs pos="100000">
                <a:schemeClr val="tx1">
                  <a:lumMod val="50000"/>
                  <a:alpha val="0"/>
                </a:schemeClr>
              </a:gs>
              <a:gs pos="0">
                <a:schemeClr val="bg2">
                  <a:lumMod val="10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a:xfrm>
            <a:off x="268080" y="291114"/>
            <a:ext cx="11655840" cy="899665"/>
          </a:xfrm>
        </p:spPr>
        <p:txBody>
          <a:bodyPr/>
          <a:lstStyle/>
          <a:p>
            <a:pPr algn="ctr"/>
            <a:r>
              <a:rPr lang="en-US" dirty="0">
                <a:solidFill>
                  <a:schemeClr val="bg1"/>
                </a:solidFill>
              </a:rPr>
              <a:t>Know the Systems</a:t>
            </a:r>
          </a:p>
        </p:txBody>
      </p:sp>
      <p:sp>
        <p:nvSpPr>
          <p:cNvPr id="4" name="Rectangle 3">
            <a:extLst>
              <a:ext uri="{FF2B5EF4-FFF2-40B4-BE49-F238E27FC236}">
                <a16:creationId xmlns:a16="http://schemas.microsoft.com/office/drawing/2014/main" id="{CA35C7AC-8983-4469-AC91-A68244EE73A1}"/>
              </a:ext>
            </a:extLst>
          </p:cNvPr>
          <p:cNvSpPr/>
          <p:nvPr/>
        </p:nvSpPr>
        <p:spPr>
          <a:xfrm>
            <a:off x="400528" y="4675230"/>
            <a:ext cx="5196404" cy="1477328"/>
          </a:xfrm>
          <a:prstGeom prst="rect">
            <a:avLst/>
          </a:prstGeom>
        </p:spPr>
        <p:txBody>
          <a:bodyPr wrap="square">
            <a:spAutoFit/>
          </a:bodyPr>
          <a:lstStyle/>
          <a:p>
            <a:pPr marL="285750" indent="-285750">
              <a:buFont typeface="Arial" panose="020B0604020202020204" pitchFamily="34" charset="0"/>
              <a:buChar char="•"/>
            </a:pPr>
            <a:r>
              <a:rPr lang="en-US" dirty="0">
                <a:solidFill>
                  <a:schemeClr val="bg1"/>
                </a:solidFill>
              </a:rPr>
              <a:t>Legacy open source web and LOB applications deployed on Linux servers. </a:t>
            </a:r>
          </a:p>
          <a:p>
            <a:pPr marL="285750" indent="-285750">
              <a:buFont typeface="Arial" panose="020B0604020202020204" pitchFamily="34" charset="0"/>
              <a:buChar char="•"/>
            </a:pPr>
            <a:r>
              <a:rPr lang="en-US" dirty="0">
                <a:solidFill>
                  <a:schemeClr val="bg1"/>
                </a:solidFill>
              </a:rPr>
              <a:t>SQL Server 2008 R2 on Windows Server 2008 R2 approaching end of life.</a:t>
            </a:r>
          </a:p>
          <a:p>
            <a:endParaRPr lang="en-US" dirty="0">
              <a:solidFill>
                <a:schemeClr val="bg1"/>
              </a:solidFill>
            </a:endParaRPr>
          </a:p>
        </p:txBody>
      </p:sp>
      <p:sp>
        <p:nvSpPr>
          <p:cNvPr id="10" name="Rectangle 9">
            <a:extLst>
              <a:ext uri="{FF2B5EF4-FFF2-40B4-BE49-F238E27FC236}">
                <a16:creationId xmlns:a16="http://schemas.microsoft.com/office/drawing/2014/main" id="{CA35C7AC-8983-4469-AC91-A68244EE73A1}"/>
              </a:ext>
            </a:extLst>
          </p:cNvPr>
          <p:cNvSpPr/>
          <p:nvPr/>
        </p:nvSpPr>
        <p:spPr>
          <a:xfrm>
            <a:off x="6770210" y="4675230"/>
            <a:ext cx="4922722" cy="1200329"/>
          </a:xfrm>
          <a:prstGeom prst="rect">
            <a:avLst/>
          </a:prstGeom>
        </p:spPr>
        <p:txBody>
          <a:bodyPr wrap="square">
            <a:spAutoFit/>
          </a:bodyPr>
          <a:lstStyle/>
          <a:p>
            <a:pPr marL="285750" indent="-285750">
              <a:buFont typeface="Arial" panose="020B0604020202020204" pitchFamily="34" charset="0"/>
              <a:buChar char="•"/>
            </a:pPr>
            <a:r>
              <a:rPr lang="en-US" dirty="0">
                <a:solidFill>
                  <a:schemeClr val="bg1"/>
                </a:solidFill>
              </a:rPr>
              <a:t>No complete, company-wide inventory of servers and applications.</a:t>
            </a:r>
          </a:p>
          <a:p>
            <a:pPr marL="285750" indent="-285750">
              <a:buFont typeface="Arial" panose="020B0604020202020204" pitchFamily="34" charset="0"/>
              <a:buChar char="•"/>
            </a:pPr>
            <a:r>
              <a:rPr lang="en-US" dirty="0">
                <a:solidFill>
                  <a:schemeClr val="bg1"/>
                </a:solidFill>
              </a:rPr>
              <a:t>Many undocumented systems not well understood by IT staff. </a:t>
            </a:r>
          </a:p>
        </p:txBody>
      </p:sp>
      <p:sp>
        <p:nvSpPr>
          <p:cNvPr id="11" name="Rectangle 10"/>
          <p:cNvSpPr/>
          <p:nvPr/>
        </p:nvSpPr>
        <p:spPr>
          <a:xfrm>
            <a:off x="2683396" y="1334616"/>
            <a:ext cx="6825208" cy="1754326"/>
          </a:xfrm>
          <a:prstGeom prst="rect">
            <a:avLst/>
          </a:prstGeom>
        </p:spPr>
        <p:txBody>
          <a:bodyPr wrap="square">
            <a:spAutoFit/>
          </a:bodyPr>
          <a:lstStyle/>
          <a:p>
            <a:pPr algn="ctr"/>
            <a:r>
              <a:rPr lang="en-US" dirty="0">
                <a:solidFill>
                  <a:schemeClr val="bg1"/>
                </a:solidFill>
              </a:rPr>
              <a:t>“To compete with others in the industry, especially with born-in-the-cloud fintech applications, we need to modernize and take advantage of the cloud, but without losing any data or interrupting our services.” </a:t>
            </a:r>
          </a:p>
          <a:p>
            <a:pPr algn="ctr"/>
            <a:endParaRPr lang="en-US" dirty="0">
              <a:solidFill>
                <a:schemeClr val="bg1"/>
              </a:solidFill>
            </a:endParaRPr>
          </a:p>
          <a:p>
            <a:pPr algn="ctr"/>
            <a:r>
              <a:rPr lang="en-US" dirty="0">
                <a:solidFill>
                  <a:schemeClr val="bg1"/>
                </a:solidFill>
              </a:rPr>
              <a:t>-- Sloane Peterson, Contoso Ltd CIO</a:t>
            </a:r>
          </a:p>
        </p:txBody>
      </p:sp>
      <p:sp>
        <p:nvSpPr>
          <p:cNvPr id="17" name="arrow_20" title="Icon of a dotted line with a quadrant cut out by two arrows">
            <a:extLst>
              <a:ext uri="{FF2B5EF4-FFF2-40B4-BE49-F238E27FC236}">
                <a16:creationId xmlns:a16="http://schemas.microsoft.com/office/drawing/2014/main" id="{3DBE7C35-1A25-48FF-9B0F-FDBA1CDBAF42}"/>
              </a:ext>
            </a:extLst>
          </p:cNvPr>
          <p:cNvSpPr>
            <a:spLocks noChangeAspect="1" noEditPoints="1"/>
          </p:cNvSpPr>
          <p:nvPr/>
        </p:nvSpPr>
        <p:spPr bwMode="auto">
          <a:xfrm>
            <a:off x="545011" y="3778178"/>
            <a:ext cx="597456" cy="528896"/>
          </a:xfrm>
          <a:custGeom>
            <a:avLst/>
            <a:gdLst>
              <a:gd name="T0" fmla="*/ 303 w 338"/>
              <a:gd name="T1" fmla="*/ 107 h 297"/>
              <a:gd name="T2" fmla="*/ 338 w 338"/>
              <a:gd name="T3" fmla="*/ 143 h 297"/>
              <a:gd name="T4" fmla="*/ 303 w 338"/>
              <a:gd name="T5" fmla="*/ 179 h 297"/>
              <a:gd name="T6" fmla="*/ 133 w 338"/>
              <a:gd name="T7" fmla="*/ 31 h 297"/>
              <a:gd name="T8" fmla="*/ 50 w 338"/>
              <a:gd name="T9" fmla="*/ 60 h 297"/>
              <a:gd name="T10" fmla="*/ 32 w 338"/>
              <a:gd name="T11" fmla="*/ 77 h 297"/>
              <a:gd name="T12" fmla="*/ 1 w 338"/>
              <a:gd name="T13" fmla="*/ 149 h 297"/>
              <a:gd name="T14" fmla="*/ 0 w 338"/>
              <a:gd name="T15" fmla="*/ 174 h 297"/>
              <a:gd name="T16" fmla="*/ 29 w 338"/>
              <a:gd name="T17" fmla="*/ 248 h 297"/>
              <a:gd name="T18" fmla="*/ 46 w 338"/>
              <a:gd name="T19" fmla="*/ 265 h 297"/>
              <a:gd name="T20" fmla="*/ 121 w 338"/>
              <a:gd name="T21" fmla="*/ 297 h 297"/>
              <a:gd name="T22" fmla="*/ 145 w 338"/>
              <a:gd name="T23" fmla="*/ 297 h 297"/>
              <a:gd name="T24" fmla="*/ 220 w 338"/>
              <a:gd name="T25" fmla="*/ 265 h 297"/>
              <a:gd name="T26" fmla="*/ 239 w 338"/>
              <a:gd name="T27" fmla="*/ 245 h 297"/>
              <a:gd name="T28" fmla="*/ 266 w 338"/>
              <a:gd name="T29" fmla="*/ 164 h 297"/>
              <a:gd name="T30" fmla="*/ 338 w 338"/>
              <a:gd name="T31" fmla="*/ 143 h 297"/>
              <a:gd name="T32" fmla="*/ 199 w 338"/>
              <a:gd name="T33" fmla="*/ 143 h 297"/>
              <a:gd name="T34" fmla="*/ 121 w 338"/>
              <a:gd name="T35" fmla="*/ 112 h 297"/>
              <a:gd name="T36" fmla="*/ 156 w 338"/>
              <a:gd name="T37" fmla="*/ 147 h 297"/>
              <a:gd name="T38" fmla="*/ 192 w 338"/>
              <a:gd name="T39" fmla="*/ 112 h 297"/>
              <a:gd name="T40" fmla="*/ 156 w 338"/>
              <a:gd name="T41" fmla="*/ 147 h 297"/>
              <a:gd name="T42" fmla="*/ 156 w 338"/>
              <a:gd name="T43"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97">
                <a:moveTo>
                  <a:pt x="303" y="107"/>
                </a:moveTo>
                <a:cubicBezTo>
                  <a:pt x="338" y="143"/>
                  <a:pt x="338" y="143"/>
                  <a:pt x="338" y="143"/>
                </a:cubicBezTo>
                <a:cubicBezTo>
                  <a:pt x="303" y="179"/>
                  <a:pt x="303" y="179"/>
                  <a:pt x="303" y="179"/>
                </a:cubicBezTo>
                <a:moveTo>
                  <a:pt x="133" y="31"/>
                </a:moveTo>
                <a:cubicBezTo>
                  <a:pt x="101" y="31"/>
                  <a:pt x="72" y="42"/>
                  <a:pt x="50" y="60"/>
                </a:cubicBezTo>
                <a:moveTo>
                  <a:pt x="32" y="77"/>
                </a:moveTo>
                <a:cubicBezTo>
                  <a:pt x="15" y="97"/>
                  <a:pt x="4" y="122"/>
                  <a:pt x="1" y="149"/>
                </a:cubicBezTo>
                <a:moveTo>
                  <a:pt x="0" y="174"/>
                </a:moveTo>
                <a:cubicBezTo>
                  <a:pt x="2" y="202"/>
                  <a:pt x="13" y="227"/>
                  <a:pt x="29" y="248"/>
                </a:cubicBezTo>
                <a:moveTo>
                  <a:pt x="46" y="265"/>
                </a:moveTo>
                <a:cubicBezTo>
                  <a:pt x="66" y="282"/>
                  <a:pt x="92" y="294"/>
                  <a:pt x="121" y="297"/>
                </a:cubicBezTo>
                <a:moveTo>
                  <a:pt x="145" y="297"/>
                </a:moveTo>
                <a:cubicBezTo>
                  <a:pt x="174" y="294"/>
                  <a:pt x="200" y="282"/>
                  <a:pt x="220" y="265"/>
                </a:cubicBezTo>
                <a:moveTo>
                  <a:pt x="239" y="245"/>
                </a:moveTo>
                <a:cubicBezTo>
                  <a:pt x="256" y="223"/>
                  <a:pt x="266" y="194"/>
                  <a:pt x="266" y="164"/>
                </a:cubicBezTo>
                <a:moveTo>
                  <a:pt x="338" y="143"/>
                </a:moveTo>
                <a:cubicBezTo>
                  <a:pt x="199" y="143"/>
                  <a:pt x="199" y="143"/>
                  <a:pt x="199" y="143"/>
                </a:cubicBezTo>
                <a:moveTo>
                  <a:pt x="121" y="112"/>
                </a:moveTo>
                <a:cubicBezTo>
                  <a:pt x="156" y="147"/>
                  <a:pt x="156" y="147"/>
                  <a:pt x="156" y="147"/>
                </a:cubicBezTo>
                <a:cubicBezTo>
                  <a:pt x="192" y="112"/>
                  <a:pt x="192" y="112"/>
                  <a:pt x="192" y="112"/>
                </a:cubicBezTo>
                <a:moveTo>
                  <a:pt x="156" y="147"/>
                </a:moveTo>
                <a:cubicBezTo>
                  <a:pt x="156" y="0"/>
                  <a:pt x="156" y="0"/>
                  <a:pt x="156" y="0"/>
                </a:cubicBezTo>
              </a:path>
            </a:pathLst>
          </a:custGeom>
          <a:noFill/>
          <a:ln w="158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lin ang="5400000" scaled="1"/>
              </a:gradFill>
            </a:endParaRPr>
          </a:p>
        </p:txBody>
      </p:sp>
      <p:sp>
        <p:nvSpPr>
          <p:cNvPr id="18" name="list_4" title="Icon of a checklist">
            <a:extLst>
              <a:ext uri="{FF2B5EF4-FFF2-40B4-BE49-F238E27FC236}">
                <a16:creationId xmlns:a16="http://schemas.microsoft.com/office/drawing/2014/main" id="{C034DDA1-D63F-46D3-A547-58F17AE52EB0}"/>
              </a:ext>
            </a:extLst>
          </p:cNvPr>
          <p:cNvSpPr>
            <a:spLocks noChangeAspect="1" noEditPoints="1"/>
          </p:cNvSpPr>
          <p:nvPr/>
        </p:nvSpPr>
        <p:spPr bwMode="auto">
          <a:xfrm>
            <a:off x="6770210" y="3859746"/>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959638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a:xfrm>
            <a:off x="268929" y="291114"/>
            <a:ext cx="11655840" cy="899665"/>
          </a:xfrm>
        </p:spPr>
        <p:txBody>
          <a:bodyPr/>
          <a:lstStyle/>
          <a:p>
            <a:r>
              <a:rPr lang="en-US" dirty="0"/>
              <a:t>Current Architecture</a:t>
            </a:r>
          </a:p>
        </p:txBody>
      </p:sp>
      <p:pic>
        <p:nvPicPr>
          <p:cNvPr id="2" name="Picture 1">
            <a:extLst>
              <a:ext uri="{FF2B5EF4-FFF2-40B4-BE49-F238E27FC236}">
                <a16:creationId xmlns:a16="http://schemas.microsoft.com/office/drawing/2014/main" id="{6AF97742-B5D6-41D9-86DD-E37B0B7EBF5A}"/>
              </a:ext>
            </a:extLst>
          </p:cNvPr>
          <p:cNvPicPr>
            <a:picLocks noChangeAspect="1"/>
          </p:cNvPicPr>
          <p:nvPr/>
        </p:nvPicPr>
        <p:blipFill>
          <a:blip r:embed="rId3"/>
          <a:stretch>
            <a:fillRect/>
          </a:stretch>
        </p:blipFill>
        <p:spPr>
          <a:xfrm>
            <a:off x="435122" y="1498384"/>
            <a:ext cx="5301482" cy="4463260"/>
          </a:xfrm>
          <a:prstGeom prst="rect">
            <a:avLst/>
          </a:prstGeom>
        </p:spPr>
      </p:pic>
      <p:pic>
        <p:nvPicPr>
          <p:cNvPr id="6" name="Picture 5">
            <a:extLst>
              <a:ext uri="{FF2B5EF4-FFF2-40B4-BE49-F238E27FC236}">
                <a16:creationId xmlns:a16="http://schemas.microsoft.com/office/drawing/2014/main" id="{2B905D45-C76F-4AC3-9E2D-7C6E39E406F7}"/>
              </a:ext>
            </a:extLst>
          </p:cNvPr>
          <p:cNvPicPr>
            <a:picLocks noChangeAspect="1"/>
          </p:cNvPicPr>
          <p:nvPr/>
        </p:nvPicPr>
        <p:blipFill>
          <a:blip r:embed="rId4"/>
          <a:stretch>
            <a:fillRect/>
          </a:stretch>
        </p:blipFill>
        <p:spPr>
          <a:xfrm>
            <a:off x="4642734" y="828789"/>
            <a:ext cx="3285851" cy="2946666"/>
          </a:xfrm>
          <a:prstGeom prst="rect">
            <a:avLst/>
          </a:prstGeom>
        </p:spPr>
      </p:pic>
      <p:pic>
        <p:nvPicPr>
          <p:cNvPr id="7" name="Picture 6">
            <a:extLst>
              <a:ext uri="{FF2B5EF4-FFF2-40B4-BE49-F238E27FC236}">
                <a16:creationId xmlns:a16="http://schemas.microsoft.com/office/drawing/2014/main" id="{606AD91E-53CD-4E91-B0E7-BB87027820EF}"/>
              </a:ext>
            </a:extLst>
          </p:cNvPr>
          <p:cNvPicPr>
            <a:picLocks noChangeAspect="1"/>
          </p:cNvPicPr>
          <p:nvPr/>
        </p:nvPicPr>
        <p:blipFill>
          <a:blip r:embed="rId5"/>
          <a:stretch>
            <a:fillRect/>
          </a:stretch>
        </p:blipFill>
        <p:spPr>
          <a:xfrm>
            <a:off x="6455398" y="3414341"/>
            <a:ext cx="5528845" cy="3078332"/>
          </a:xfrm>
          <a:prstGeom prst="rect">
            <a:avLst/>
          </a:prstGeom>
        </p:spPr>
      </p:pic>
    </p:spTree>
    <p:extLst>
      <p:ext uri="{BB962C8B-B14F-4D97-AF65-F5344CB8AC3E}">
        <p14:creationId xmlns:p14="http://schemas.microsoft.com/office/powerpoint/2010/main" val="355282614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bwMode="auto">
          <a:xfrm>
            <a:off x="0" y="4356131"/>
            <a:ext cx="12192000" cy="25334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a:xfrm>
            <a:off x="268929" y="291114"/>
            <a:ext cx="11655840" cy="899665"/>
          </a:xfrm>
        </p:spPr>
        <p:txBody>
          <a:bodyPr/>
          <a:lstStyle/>
          <a:p>
            <a:r>
              <a:rPr lang="en-US" dirty="0"/>
              <a:t>Data Collection Service</a:t>
            </a:r>
          </a:p>
        </p:txBody>
      </p:sp>
      <p:sp>
        <p:nvSpPr>
          <p:cNvPr id="4" name="Rectangle 3">
            <a:extLst>
              <a:ext uri="{FF2B5EF4-FFF2-40B4-BE49-F238E27FC236}">
                <a16:creationId xmlns:a16="http://schemas.microsoft.com/office/drawing/2014/main" id="{CA35C7AC-8983-4469-AC91-A68244EE73A1}"/>
              </a:ext>
            </a:extLst>
          </p:cNvPr>
          <p:cNvSpPr/>
          <p:nvPr/>
        </p:nvSpPr>
        <p:spPr>
          <a:xfrm>
            <a:off x="2414421" y="1190779"/>
            <a:ext cx="4947008" cy="830997"/>
          </a:xfrm>
          <a:prstGeom prst="rect">
            <a:avLst/>
          </a:prstGeom>
        </p:spPr>
        <p:txBody>
          <a:bodyPr wrap="square">
            <a:spAutoFit/>
          </a:bodyPr>
          <a:lstStyle/>
          <a:p>
            <a:pPr>
              <a:spcBef>
                <a:spcPts val="600"/>
              </a:spcBef>
              <a:spcAft>
                <a:spcPts val="600"/>
              </a:spcAft>
            </a:pPr>
            <a:r>
              <a:rPr lang="en-US" sz="1600" b="1" dirty="0">
                <a:solidFill>
                  <a:srgbClr val="737373"/>
                </a:solidFill>
                <a:latin typeface="Segoe UI Semilight"/>
              </a:rPr>
              <a:t>Data Collection Services</a:t>
            </a:r>
            <a:br>
              <a:rPr lang="en-US" sz="1600" b="1" dirty="0">
                <a:solidFill>
                  <a:srgbClr val="737373"/>
                </a:solidFill>
                <a:latin typeface="Segoe UI Semilight"/>
              </a:rPr>
            </a:br>
            <a:r>
              <a:rPr lang="en-US" sz="1600" dirty="0">
                <a:solidFill>
                  <a:srgbClr val="737373"/>
                </a:solidFill>
                <a:latin typeface="Segoe UI Semilight"/>
              </a:rPr>
              <a:t>Mobile agents based all over the world schedule home visits to gather information from insured parties. </a:t>
            </a:r>
          </a:p>
        </p:txBody>
      </p:sp>
      <p:sp>
        <p:nvSpPr>
          <p:cNvPr id="5" name="Rectangle 4">
            <a:extLst>
              <a:ext uri="{FF2B5EF4-FFF2-40B4-BE49-F238E27FC236}">
                <a16:creationId xmlns:a16="http://schemas.microsoft.com/office/drawing/2014/main" id="{CA35C7AC-8983-4469-AC91-A68244EE73A1}"/>
              </a:ext>
            </a:extLst>
          </p:cNvPr>
          <p:cNvSpPr/>
          <p:nvPr/>
        </p:nvSpPr>
        <p:spPr>
          <a:xfrm>
            <a:off x="810972" y="4773099"/>
            <a:ext cx="6550457" cy="1631216"/>
          </a:xfrm>
          <a:prstGeom prst="rect">
            <a:avLst/>
          </a:prstGeom>
        </p:spPr>
        <p:txBody>
          <a:bodyPr wrap="square">
            <a:spAutoFit/>
          </a:bodyPr>
          <a:lstStyle/>
          <a:p>
            <a:pPr>
              <a:spcBef>
                <a:spcPts val="600"/>
              </a:spcBef>
              <a:spcAft>
                <a:spcPts val="600"/>
              </a:spcAft>
            </a:pPr>
            <a:r>
              <a:rPr lang="en-US" dirty="0">
                <a:solidFill>
                  <a:schemeClr val="accent1"/>
                </a:solidFill>
                <a:latin typeface="Segoe UI Semilight"/>
              </a:rPr>
              <a:t>“Contoso runs a small data center that is running into performance and capacity issues. This prevents us from keeping up with the growth in our business. Additionally, our database runs on SQL Server 2008 R2, which is approaching end of life.”</a:t>
            </a:r>
          </a:p>
          <a:p>
            <a:pPr>
              <a:spcBef>
                <a:spcPts val="600"/>
              </a:spcBef>
              <a:spcAft>
                <a:spcPts val="600"/>
              </a:spcAft>
            </a:pPr>
            <a:r>
              <a:rPr lang="en-US" dirty="0">
                <a:solidFill>
                  <a:schemeClr val="accent1"/>
                </a:solidFill>
                <a:latin typeface="Segoe UI Semilight"/>
              </a:rPr>
              <a:t>				-- Kathleen Sloan, CTO</a:t>
            </a:r>
          </a:p>
        </p:txBody>
      </p:sp>
      <p:sp>
        <p:nvSpPr>
          <p:cNvPr id="23" name="building_1" title="Icon of two tall rectangular buildings of different heights">
            <a:extLst>
              <a:ext uri="{FF2B5EF4-FFF2-40B4-BE49-F238E27FC236}">
                <a16:creationId xmlns:a16="http://schemas.microsoft.com/office/drawing/2014/main" id="{B82F3584-EC02-4DE0-8D17-12793BF46A03}"/>
              </a:ext>
            </a:extLst>
          </p:cNvPr>
          <p:cNvSpPr>
            <a:spLocks noChangeAspect="1" noEditPoints="1"/>
          </p:cNvSpPr>
          <p:nvPr/>
        </p:nvSpPr>
        <p:spPr bwMode="auto">
          <a:xfrm>
            <a:off x="9152112" y="5211659"/>
            <a:ext cx="937620" cy="941444"/>
          </a:xfrm>
          <a:custGeom>
            <a:avLst/>
            <a:gdLst>
              <a:gd name="T0" fmla="*/ 140 w 245"/>
              <a:gd name="T1" fmla="*/ 246 h 246"/>
              <a:gd name="T2" fmla="*/ 245 w 245"/>
              <a:gd name="T3" fmla="*/ 0 h 246"/>
              <a:gd name="T4" fmla="*/ 105 w 245"/>
              <a:gd name="T5" fmla="*/ 69 h 246"/>
              <a:gd name="T6" fmla="*/ 0 w 245"/>
              <a:gd name="T7" fmla="*/ 246 h 246"/>
              <a:gd name="T8" fmla="*/ 105 w 245"/>
              <a:gd name="T9" fmla="*/ 69 h 246"/>
              <a:gd name="T10" fmla="*/ 58 w 245"/>
              <a:gd name="T11" fmla="*/ 203 h 246"/>
              <a:gd name="T12" fmla="*/ 45 w 245"/>
              <a:gd name="T13" fmla="*/ 246 h 246"/>
              <a:gd name="T14" fmla="*/ 198 w 245"/>
              <a:gd name="T15" fmla="*/ 203 h 246"/>
              <a:gd name="T16" fmla="*/ 185 w 245"/>
              <a:gd name="T17" fmla="*/ 246 h 246"/>
              <a:gd name="T18" fmla="*/ 179 w 245"/>
              <a:gd name="T19" fmla="*/ 29 h 246"/>
              <a:gd name="T20" fmla="*/ 172 w 245"/>
              <a:gd name="T21" fmla="*/ 38 h 246"/>
              <a:gd name="T22" fmla="*/ 179 w 245"/>
              <a:gd name="T23" fmla="*/ 33 h 246"/>
              <a:gd name="T24" fmla="*/ 214 w 245"/>
              <a:gd name="T25" fmla="*/ 29 h 246"/>
              <a:gd name="T26" fmla="*/ 206 w 245"/>
              <a:gd name="T27" fmla="*/ 38 h 246"/>
              <a:gd name="T28" fmla="*/ 214 w 245"/>
              <a:gd name="T29" fmla="*/ 33 h 246"/>
              <a:gd name="T30" fmla="*/ 179 w 245"/>
              <a:gd name="T31" fmla="*/ 99 h 246"/>
              <a:gd name="T32" fmla="*/ 172 w 245"/>
              <a:gd name="T33" fmla="*/ 107 h 246"/>
              <a:gd name="T34" fmla="*/ 179 w 245"/>
              <a:gd name="T35" fmla="*/ 103 h 246"/>
              <a:gd name="T36" fmla="*/ 214 w 245"/>
              <a:gd name="T37" fmla="*/ 99 h 246"/>
              <a:gd name="T38" fmla="*/ 206 w 245"/>
              <a:gd name="T39" fmla="*/ 107 h 246"/>
              <a:gd name="T40" fmla="*/ 214 w 245"/>
              <a:gd name="T41" fmla="*/ 103 h 246"/>
              <a:gd name="T42" fmla="*/ 179 w 245"/>
              <a:gd name="T43" fmla="*/ 134 h 246"/>
              <a:gd name="T44" fmla="*/ 172 w 245"/>
              <a:gd name="T45" fmla="*/ 142 h 246"/>
              <a:gd name="T46" fmla="*/ 179 w 245"/>
              <a:gd name="T47" fmla="*/ 137 h 246"/>
              <a:gd name="T48" fmla="*/ 214 w 245"/>
              <a:gd name="T49" fmla="*/ 134 h 246"/>
              <a:gd name="T50" fmla="*/ 206 w 245"/>
              <a:gd name="T51" fmla="*/ 142 h 246"/>
              <a:gd name="T52" fmla="*/ 214 w 245"/>
              <a:gd name="T53" fmla="*/ 137 h 246"/>
              <a:gd name="T54" fmla="*/ 179 w 245"/>
              <a:gd name="T55" fmla="*/ 169 h 246"/>
              <a:gd name="T56" fmla="*/ 172 w 245"/>
              <a:gd name="T57" fmla="*/ 177 h 246"/>
              <a:gd name="T58" fmla="*/ 179 w 245"/>
              <a:gd name="T59" fmla="*/ 172 h 246"/>
              <a:gd name="T60" fmla="*/ 214 w 245"/>
              <a:gd name="T61" fmla="*/ 169 h 246"/>
              <a:gd name="T62" fmla="*/ 206 w 245"/>
              <a:gd name="T63" fmla="*/ 177 h 246"/>
              <a:gd name="T64" fmla="*/ 214 w 245"/>
              <a:gd name="T65" fmla="*/ 172 h 246"/>
              <a:gd name="T66" fmla="*/ 179 w 245"/>
              <a:gd name="T67" fmla="*/ 64 h 246"/>
              <a:gd name="T68" fmla="*/ 172 w 245"/>
              <a:gd name="T69" fmla="*/ 73 h 246"/>
              <a:gd name="T70" fmla="*/ 179 w 245"/>
              <a:gd name="T71" fmla="*/ 68 h 246"/>
              <a:gd name="T72" fmla="*/ 214 w 245"/>
              <a:gd name="T73" fmla="*/ 64 h 246"/>
              <a:gd name="T74" fmla="*/ 206 w 245"/>
              <a:gd name="T75" fmla="*/ 73 h 246"/>
              <a:gd name="T76" fmla="*/ 214 w 245"/>
              <a:gd name="T77" fmla="*/ 68 h 246"/>
              <a:gd name="T78" fmla="*/ 39 w 245"/>
              <a:gd name="T79" fmla="*/ 100 h 246"/>
              <a:gd name="T80" fmla="*/ 31 w 245"/>
              <a:gd name="T81" fmla="*/ 108 h 246"/>
              <a:gd name="T82" fmla="*/ 39 w 245"/>
              <a:gd name="T83" fmla="*/ 104 h 246"/>
              <a:gd name="T84" fmla="*/ 74 w 245"/>
              <a:gd name="T85" fmla="*/ 100 h 246"/>
              <a:gd name="T86" fmla="*/ 66 w 245"/>
              <a:gd name="T87" fmla="*/ 108 h 246"/>
              <a:gd name="T88" fmla="*/ 74 w 245"/>
              <a:gd name="T89" fmla="*/ 104 h 246"/>
              <a:gd name="T90" fmla="*/ 39 w 245"/>
              <a:gd name="T91" fmla="*/ 171 h 246"/>
              <a:gd name="T92" fmla="*/ 31 w 245"/>
              <a:gd name="T93" fmla="*/ 179 h 246"/>
              <a:gd name="T94" fmla="*/ 39 w 245"/>
              <a:gd name="T95" fmla="*/ 175 h 246"/>
              <a:gd name="T96" fmla="*/ 74 w 245"/>
              <a:gd name="T97" fmla="*/ 171 h 246"/>
              <a:gd name="T98" fmla="*/ 66 w 245"/>
              <a:gd name="T99" fmla="*/ 179 h 246"/>
              <a:gd name="T100" fmla="*/ 74 w 245"/>
              <a:gd name="T101" fmla="*/ 175 h 246"/>
              <a:gd name="T102" fmla="*/ 39 w 245"/>
              <a:gd name="T103" fmla="*/ 135 h 246"/>
              <a:gd name="T104" fmla="*/ 31 w 245"/>
              <a:gd name="T105" fmla="*/ 144 h 246"/>
              <a:gd name="T106" fmla="*/ 39 w 245"/>
              <a:gd name="T107" fmla="*/ 140 h 246"/>
              <a:gd name="T108" fmla="*/ 74 w 245"/>
              <a:gd name="T109" fmla="*/ 135 h 246"/>
              <a:gd name="T110" fmla="*/ 66 w 245"/>
              <a:gd name="T111" fmla="*/ 144 h 246"/>
              <a:gd name="T112" fmla="*/ 74 w 245"/>
              <a:gd name="T113" fmla="*/ 14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246">
                <a:moveTo>
                  <a:pt x="245" y="246"/>
                </a:moveTo>
                <a:lnTo>
                  <a:pt x="140" y="246"/>
                </a:lnTo>
                <a:lnTo>
                  <a:pt x="140" y="0"/>
                </a:lnTo>
                <a:lnTo>
                  <a:pt x="245" y="0"/>
                </a:lnTo>
                <a:lnTo>
                  <a:pt x="245" y="246"/>
                </a:lnTo>
                <a:moveTo>
                  <a:pt x="105" y="69"/>
                </a:moveTo>
                <a:lnTo>
                  <a:pt x="0" y="69"/>
                </a:lnTo>
                <a:lnTo>
                  <a:pt x="0" y="246"/>
                </a:lnTo>
                <a:lnTo>
                  <a:pt x="105" y="246"/>
                </a:lnTo>
                <a:lnTo>
                  <a:pt x="105" y="69"/>
                </a:lnTo>
                <a:moveTo>
                  <a:pt x="58" y="246"/>
                </a:moveTo>
                <a:lnTo>
                  <a:pt x="58" y="203"/>
                </a:lnTo>
                <a:lnTo>
                  <a:pt x="45" y="203"/>
                </a:lnTo>
                <a:lnTo>
                  <a:pt x="45" y="246"/>
                </a:lnTo>
                <a:moveTo>
                  <a:pt x="198" y="246"/>
                </a:moveTo>
                <a:lnTo>
                  <a:pt x="198" y="203"/>
                </a:lnTo>
                <a:lnTo>
                  <a:pt x="185" y="203"/>
                </a:lnTo>
                <a:lnTo>
                  <a:pt x="185" y="246"/>
                </a:lnTo>
                <a:moveTo>
                  <a:pt x="179" y="33"/>
                </a:moveTo>
                <a:lnTo>
                  <a:pt x="179" y="29"/>
                </a:lnTo>
                <a:lnTo>
                  <a:pt x="172" y="29"/>
                </a:lnTo>
                <a:lnTo>
                  <a:pt x="172" y="38"/>
                </a:lnTo>
                <a:lnTo>
                  <a:pt x="179" y="38"/>
                </a:lnTo>
                <a:lnTo>
                  <a:pt x="179" y="33"/>
                </a:lnTo>
                <a:moveTo>
                  <a:pt x="214" y="33"/>
                </a:moveTo>
                <a:lnTo>
                  <a:pt x="214" y="29"/>
                </a:lnTo>
                <a:lnTo>
                  <a:pt x="206" y="29"/>
                </a:lnTo>
                <a:lnTo>
                  <a:pt x="206" y="38"/>
                </a:lnTo>
                <a:lnTo>
                  <a:pt x="214" y="38"/>
                </a:lnTo>
                <a:lnTo>
                  <a:pt x="214" y="33"/>
                </a:lnTo>
                <a:moveTo>
                  <a:pt x="179" y="103"/>
                </a:moveTo>
                <a:lnTo>
                  <a:pt x="179" y="99"/>
                </a:lnTo>
                <a:lnTo>
                  <a:pt x="172" y="99"/>
                </a:lnTo>
                <a:lnTo>
                  <a:pt x="172" y="107"/>
                </a:lnTo>
                <a:lnTo>
                  <a:pt x="179" y="107"/>
                </a:lnTo>
                <a:lnTo>
                  <a:pt x="179" y="103"/>
                </a:lnTo>
                <a:moveTo>
                  <a:pt x="214" y="103"/>
                </a:moveTo>
                <a:lnTo>
                  <a:pt x="214" y="99"/>
                </a:lnTo>
                <a:lnTo>
                  <a:pt x="206" y="99"/>
                </a:lnTo>
                <a:lnTo>
                  <a:pt x="206" y="107"/>
                </a:lnTo>
                <a:lnTo>
                  <a:pt x="214" y="107"/>
                </a:lnTo>
                <a:lnTo>
                  <a:pt x="214" y="103"/>
                </a:lnTo>
                <a:moveTo>
                  <a:pt x="179" y="137"/>
                </a:moveTo>
                <a:lnTo>
                  <a:pt x="179" y="134"/>
                </a:lnTo>
                <a:lnTo>
                  <a:pt x="172" y="134"/>
                </a:lnTo>
                <a:lnTo>
                  <a:pt x="172" y="142"/>
                </a:lnTo>
                <a:lnTo>
                  <a:pt x="179" y="142"/>
                </a:lnTo>
                <a:lnTo>
                  <a:pt x="179" y="137"/>
                </a:lnTo>
                <a:moveTo>
                  <a:pt x="214" y="137"/>
                </a:moveTo>
                <a:lnTo>
                  <a:pt x="214" y="134"/>
                </a:lnTo>
                <a:lnTo>
                  <a:pt x="206" y="134"/>
                </a:lnTo>
                <a:lnTo>
                  <a:pt x="206" y="142"/>
                </a:lnTo>
                <a:lnTo>
                  <a:pt x="214" y="142"/>
                </a:lnTo>
                <a:lnTo>
                  <a:pt x="214" y="137"/>
                </a:lnTo>
                <a:moveTo>
                  <a:pt x="179" y="172"/>
                </a:moveTo>
                <a:lnTo>
                  <a:pt x="179" y="169"/>
                </a:lnTo>
                <a:lnTo>
                  <a:pt x="172" y="169"/>
                </a:lnTo>
                <a:lnTo>
                  <a:pt x="172" y="177"/>
                </a:lnTo>
                <a:lnTo>
                  <a:pt x="179" y="177"/>
                </a:lnTo>
                <a:lnTo>
                  <a:pt x="179" y="172"/>
                </a:lnTo>
                <a:moveTo>
                  <a:pt x="214" y="172"/>
                </a:moveTo>
                <a:lnTo>
                  <a:pt x="214" y="169"/>
                </a:lnTo>
                <a:lnTo>
                  <a:pt x="206" y="169"/>
                </a:lnTo>
                <a:lnTo>
                  <a:pt x="206" y="177"/>
                </a:lnTo>
                <a:lnTo>
                  <a:pt x="214" y="177"/>
                </a:lnTo>
                <a:lnTo>
                  <a:pt x="214" y="172"/>
                </a:lnTo>
                <a:moveTo>
                  <a:pt x="179" y="68"/>
                </a:moveTo>
                <a:lnTo>
                  <a:pt x="179" y="64"/>
                </a:lnTo>
                <a:lnTo>
                  <a:pt x="172" y="64"/>
                </a:lnTo>
                <a:lnTo>
                  <a:pt x="172" y="73"/>
                </a:lnTo>
                <a:lnTo>
                  <a:pt x="179" y="73"/>
                </a:lnTo>
                <a:lnTo>
                  <a:pt x="179" y="68"/>
                </a:lnTo>
                <a:moveTo>
                  <a:pt x="214" y="68"/>
                </a:moveTo>
                <a:lnTo>
                  <a:pt x="214" y="64"/>
                </a:lnTo>
                <a:lnTo>
                  <a:pt x="206" y="64"/>
                </a:lnTo>
                <a:lnTo>
                  <a:pt x="206" y="73"/>
                </a:lnTo>
                <a:lnTo>
                  <a:pt x="214" y="73"/>
                </a:lnTo>
                <a:lnTo>
                  <a:pt x="214" y="68"/>
                </a:lnTo>
                <a:moveTo>
                  <a:pt x="39" y="104"/>
                </a:moveTo>
                <a:lnTo>
                  <a:pt x="39" y="100"/>
                </a:lnTo>
                <a:lnTo>
                  <a:pt x="31" y="100"/>
                </a:lnTo>
                <a:lnTo>
                  <a:pt x="31" y="108"/>
                </a:lnTo>
                <a:lnTo>
                  <a:pt x="39" y="108"/>
                </a:lnTo>
                <a:lnTo>
                  <a:pt x="39" y="104"/>
                </a:lnTo>
                <a:moveTo>
                  <a:pt x="74" y="104"/>
                </a:moveTo>
                <a:lnTo>
                  <a:pt x="74" y="100"/>
                </a:lnTo>
                <a:lnTo>
                  <a:pt x="66" y="100"/>
                </a:lnTo>
                <a:lnTo>
                  <a:pt x="66" y="108"/>
                </a:lnTo>
                <a:lnTo>
                  <a:pt x="74" y="108"/>
                </a:lnTo>
                <a:lnTo>
                  <a:pt x="74" y="104"/>
                </a:lnTo>
                <a:moveTo>
                  <a:pt x="39" y="175"/>
                </a:moveTo>
                <a:lnTo>
                  <a:pt x="39" y="171"/>
                </a:lnTo>
                <a:lnTo>
                  <a:pt x="31" y="171"/>
                </a:lnTo>
                <a:lnTo>
                  <a:pt x="31" y="179"/>
                </a:lnTo>
                <a:lnTo>
                  <a:pt x="39" y="179"/>
                </a:lnTo>
                <a:lnTo>
                  <a:pt x="39" y="175"/>
                </a:lnTo>
                <a:moveTo>
                  <a:pt x="74" y="175"/>
                </a:moveTo>
                <a:lnTo>
                  <a:pt x="74" y="171"/>
                </a:lnTo>
                <a:lnTo>
                  <a:pt x="66" y="171"/>
                </a:lnTo>
                <a:lnTo>
                  <a:pt x="66" y="179"/>
                </a:lnTo>
                <a:lnTo>
                  <a:pt x="74" y="179"/>
                </a:lnTo>
                <a:lnTo>
                  <a:pt x="74" y="175"/>
                </a:lnTo>
                <a:moveTo>
                  <a:pt x="39" y="140"/>
                </a:moveTo>
                <a:lnTo>
                  <a:pt x="39" y="135"/>
                </a:lnTo>
                <a:lnTo>
                  <a:pt x="31" y="135"/>
                </a:lnTo>
                <a:lnTo>
                  <a:pt x="31" y="144"/>
                </a:lnTo>
                <a:lnTo>
                  <a:pt x="39" y="144"/>
                </a:lnTo>
                <a:lnTo>
                  <a:pt x="39" y="140"/>
                </a:lnTo>
                <a:moveTo>
                  <a:pt x="74" y="140"/>
                </a:moveTo>
                <a:lnTo>
                  <a:pt x="74" y="135"/>
                </a:lnTo>
                <a:lnTo>
                  <a:pt x="66" y="135"/>
                </a:lnTo>
                <a:lnTo>
                  <a:pt x="66" y="144"/>
                </a:lnTo>
                <a:lnTo>
                  <a:pt x="74" y="144"/>
                </a:lnTo>
                <a:lnTo>
                  <a:pt x="74" y="140"/>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pic>
        <p:nvPicPr>
          <p:cNvPr id="26" name="Picture 25"/>
          <p:cNvPicPr>
            <a:picLocks noChangeAspect="1"/>
          </p:cNvPicPr>
          <p:nvPr/>
        </p:nvPicPr>
        <p:blipFill>
          <a:blip r:embed="rId3"/>
          <a:stretch>
            <a:fillRect/>
          </a:stretch>
        </p:blipFill>
        <p:spPr>
          <a:xfrm>
            <a:off x="10838922" y="4720687"/>
            <a:ext cx="706758" cy="706758"/>
          </a:xfrm>
          <a:prstGeom prst="rect">
            <a:avLst/>
          </a:prstGeom>
        </p:spPr>
      </p:pic>
      <p:pic>
        <p:nvPicPr>
          <p:cNvPr id="24" name="Picture 23">
            <a:extLst>
              <a:ext uri="{FF2B5EF4-FFF2-40B4-BE49-F238E27FC236}">
                <a16:creationId xmlns:a16="http://schemas.microsoft.com/office/drawing/2014/main" id="{B4FFC40A-39C1-455F-B718-2DC400B7B3D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 t="18190" r="-7191" b="24871"/>
          <a:stretch/>
        </p:blipFill>
        <p:spPr>
          <a:xfrm>
            <a:off x="8458049" y="1175919"/>
            <a:ext cx="3991832" cy="3180212"/>
          </a:xfrm>
          <a:prstGeom prst="rect">
            <a:avLst/>
          </a:prstGeom>
        </p:spPr>
      </p:pic>
      <p:sp>
        <p:nvSpPr>
          <p:cNvPr id="25" name="Rectangle 24">
            <a:extLst>
              <a:ext uri="{FF2B5EF4-FFF2-40B4-BE49-F238E27FC236}">
                <a16:creationId xmlns:a16="http://schemas.microsoft.com/office/drawing/2014/main" id="{2B98BE73-5024-42E1-A314-3EF916E417AA}"/>
              </a:ext>
            </a:extLst>
          </p:cNvPr>
          <p:cNvSpPr/>
          <p:nvPr/>
        </p:nvSpPr>
        <p:spPr>
          <a:xfrm>
            <a:off x="678859" y="2822236"/>
            <a:ext cx="3317144" cy="1077218"/>
          </a:xfrm>
          <a:prstGeom prst="rect">
            <a:avLst/>
          </a:prstGeom>
        </p:spPr>
        <p:txBody>
          <a:bodyPr wrap="square">
            <a:spAutoFit/>
          </a:bodyPr>
          <a:lstStyle/>
          <a:p>
            <a:pPr>
              <a:spcBef>
                <a:spcPts val="600"/>
              </a:spcBef>
              <a:spcAft>
                <a:spcPts val="600"/>
              </a:spcAft>
            </a:pPr>
            <a:r>
              <a:rPr lang="en-US" sz="1600" b="1" dirty="0">
                <a:solidFill>
                  <a:srgbClr val="737373"/>
                </a:solidFill>
                <a:latin typeface="Segoe UI Semilight"/>
              </a:rPr>
              <a:t>Support Staff</a:t>
            </a:r>
            <a:br>
              <a:rPr lang="en-US" sz="1600" b="1" dirty="0">
                <a:solidFill>
                  <a:srgbClr val="737373"/>
                </a:solidFill>
                <a:latin typeface="Segoe UI Semilight"/>
              </a:rPr>
            </a:br>
            <a:r>
              <a:rPr lang="en-US" sz="1600" dirty="0">
                <a:solidFill>
                  <a:srgbClr val="737373"/>
                </a:solidFill>
                <a:latin typeface="Segoe UI Semilight"/>
              </a:rPr>
              <a:t>Support staff process incoming claims and create work orders assigned to mobile agents. </a:t>
            </a:r>
          </a:p>
        </p:txBody>
      </p:sp>
      <p:sp>
        <p:nvSpPr>
          <p:cNvPr id="27" name="Rectangle 26">
            <a:extLst>
              <a:ext uri="{FF2B5EF4-FFF2-40B4-BE49-F238E27FC236}">
                <a16:creationId xmlns:a16="http://schemas.microsoft.com/office/drawing/2014/main" id="{E4D5CA1C-4AD3-44E9-833A-7345E235611A}"/>
              </a:ext>
            </a:extLst>
          </p:cNvPr>
          <p:cNvSpPr/>
          <p:nvPr/>
        </p:nvSpPr>
        <p:spPr>
          <a:xfrm>
            <a:off x="4578785" y="2804353"/>
            <a:ext cx="3617214" cy="1323439"/>
          </a:xfrm>
          <a:prstGeom prst="rect">
            <a:avLst/>
          </a:prstGeom>
        </p:spPr>
        <p:txBody>
          <a:bodyPr wrap="square">
            <a:spAutoFit/>
          </a:bodyPr>
          <a:lstStyle/>
          <a:p>
            <a:pPr>
              <a:spcBef>
                <a:spcPts val="600"/>
              </a:spcBef>
              <a:spcAft>
                <a:spcPts val="600"/>
              </a:spcAft>
            </a:pPr>
            <a:r>
              <a:rPr lang="en-US" sz="1600" b="1" dirty="0">
                <a:solidFill>
                  <a:srgbClr val="737373"/>
                </a:solidFill>
                <a:latin typeface="Segoe UI Semilight"/>
              </a:rPr>
              <a:t>Mobile Agents</a:t>
            </a:r>
            <a:br>
              <a:rPr lang="en-US" sz="1600" b="1" dirty="0">
                <a:solidFill>
                  <a:srgbClr val="737373"/>
                </a:solidFill>
                <a:latin typeface="Segoe UI Semilight"/>
              </a:rPr>
            </a:br>
            <a:r>
              <a:rPr lang="en-US" sz="1600" dirty="0">
                <a:solidFill>
                  <a:srgbClr val="737373"/>
                </a:solidFill>
                <a:latin typeface="Segoe UI Semilight"/>
              </a:rPr>
              <a:t>Mobile agents log in daily to data collection website to retrieve list of insured customers. They then log information back in through TLS (SLL). </a:t>
            </a:r>
          </a:p>
        </p:txBody>
      </p:sp>
      <p:cxnSp>
        <p:nvCxnSpPr>
          <p:cNvPr id="10" name="Connector: Elbow 9">
            <a:extLst>
              <a:ext uri="{FF2B5EF4-FFF2-40B4-BE49-F238E27FC236}">
                <a16:creationId xmlns:a16="http://schemas.microsoft.com/office/drawing/2014/main" id="{B761FCBF-1FE4-45F5-A0BB-8EEA061E9CF0}"/>
              </a:ext>
            </a:extLst>
          </p:cNvPr>
          <p:cNvCxnSpPr>
            <a:cxnSpLocks/>
          </p:cNvCxnSpPr>
          <p:nvPr/>
        </p:nvCxnSpPr>
        <p:spPr>
          <a:xfrm rot="5400000">
            <a:off x="1165562" y="1784734"/>
            <a:ext cx="1023937" cy="938645"/>
          </a:xfrm>
          <a:prstGeom prst="bentConnector3">
            <a:avLst>
              <a:gd name="adj1" fmla="val 1189"/>
            </a:avLst>
          </a:prstGeom>
          <a:ln w="19050">
            <a:solidFill>
              <a:srgbClr val="107BD4"/>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7F1DB13-F94F-45F7-B010-92D2F67E4BF5}"/>
              </a:ext>
            </a:extLst>
          </p:cNvPr>
          <p:cNvCxnSpPr/>
          <p:nvPr/>
        </p:nvCxnSpPr>
        <p:spPr>
          <a:xfrm>
            <a:off x="3627989" y="3429000"/>
            <a:ext cx="853139" cy="0"/>
          </a:xfrm>
          <a:prstGeom prst="line">
            <a:avLst/>
          </a:prstGeom>
          <a:ln w="19050">
            <a:solidFill>
              <a:srgbClr val="107B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93D75D40-1E5F-4BEB-BC4A-836CF0F219FF}"/>
              </a:ext>
            </a:extLst>
          </p:cNvPr>
          <p:cNvCxnSpPr>
            <a:cxnSpLocks/>
          </p:cNvCxnSpPr>
          <p:nvPr/>
        </p:nvCxnSpPr>
        <p:spPr>
          <a:xfrm rot="16200000" flipV="1">
            <a:off x="6459344" y="1795747"/>
            <a:ext cx="1804170" cy="627708"/>
          </a:xfrm>
          <a:prstGeom prst="bentConnector3">
            <a:avLst>
              <a:gd name="adj1" fmla="val 99738"/>
            </a:avLst>
          </a:prstGeom>
          <a:ln w="19050">
            <a:solidFill>
              <a:srgbClr val="107BD4"/>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BB7B44EA-1E59-4FBD-87A4-B732449C7774}"/>
              </a:ext>
            </a:extLst>
          </p:cNvPr>
          <p:cNvCxnSpPr>
            <a:cxnSpLocks/>
            <a:endCxn id="26" idx="2"/>
          </p:cNvCxnSpPr>
          <p:nvPr/>
        </p:nvCxnSpPr>
        <p:spPr>
          <a:xfrm flipV="1">
            <a:off x="10306465" y="5427445"/>
            <a:ext cx="885836" cy="714736"/>
          </a:xfrm>
          <a:prstGeom prst="bentConnector2">
            <a:avLst/>
          </a:prstGeom>
          <a:ln w="9525">
            <a:solidFill>
              <a:srgbClr val="107BD4"/>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390612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p:cNvSpPr>
            <a:spLocks noGrp="1"/>
          </p:cNvSpPr>
          <p:nvPr>
            <p:ph type="body" sz="quarter" idx="10"/>
          </p:nvPr>
        </p:nvSpPr>
        <p:spPr>
          <a:xfrm>
            <a:off x="269239" y="2040515"/>
            <a:ext cx="5452870" cy="3681008"/>
          </a:xfrm>
        </p:spPr>
        <p:txBody>
          <a:bodyPr/>
          <a:lstStyle/>
          <a:p>
            <a:r>
              <a:rPr lang="en-US" dirty="0"/>
              <a:t>The Claims Management System is one of the most critical systems at Contoso Ltd. Originally architected when the company was much smaller, it runs on: </a:t>
            </a:r>
          </a:p>
          <a:p>
            <a:endParaRPr lang="en-US" dirty="0"/>
          </a:p>
          <a:p>
            <a:pPr marL="537829" lvl="1" indent="-285750">
              <a:buFont typeface="Arial" panose="020B0604020202020204" pitchFamily="34" charset="0"/>
              <a:buChar char="•"/>
            </a:pPr>
            <a:r>
              <a:rPr lang="en-US" dirty="0"/>
              <a:t>Windows Server 2008 R2 </a:t>
            </a:r>
          </a:p>
          <a:p>
            <a:pPr marL="537829" lvl="1" indent="-285750">
              <a:buFont typeface="Arial" panose="020B0604020202020204" pitchFamily="34" charset="0"/>
              <a:buChar char="•"/>
            </a:pPr>
            <a:r>
              <a:rPr lang="en-US" dirty="0"/>
              <a:t>SQL Server 2008 backend </a:t>
            </a:r>
          </a:p>
          <a:p>
            <a:endParaRPr lang="en-US" dirty="0"/>
          </a:p>
          <a:p>
            <a:r>
              <a:rPr lang="en-US" dirty="0"/>
              <a:t>Highly complex, it is leveraged by various parts of the business with many upstream and downstream dependencies. Some of these dependencies are Linux systems.</a:t>
            </a:r>
          </a:p>
          <a:p>
            <a:endParaRPr lang="en-US" dirty="0"/>
          </a:p>
          <a:p>
            <a:endParaRPr lang="en-US" dirty="0"/>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Claims Management</a:t>
            </a:r>
          </a:p>
        </p:txBody>
      </p:sp>
      <p:pic>
        <p:nvPicPr>
          <p:cNvPr id="8" name="Picture Placeholder 7"/>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0379" r="20379"/>
          <a:stretch>
            <a:fillRect/>
          </a:stretch>
        </p:blipFill>
        <p:spPr/>
      </p:pic>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dirty="0">
                <a:latin typeface="+mj-lt"/>
              </a:rPr>
              <a:t>“We would like to rearchitect the system for better scalability so we can take better advantage of new innovations in claims management. We think cloud technologies would be a good fit for this type of application, but don’t have the experience, expertise, or time to rebuild the application right now.”</a:t>
            </a:r>
          </a:p>
          <a:p>
            <a:pPr algn="ctr"/>
            <a:endParaRPr lang="en-US" dirty="0">
              <a:latin typeface="+mj-lt"/>
            </a:endParaRPr>
          </a:p>
          <a:p>
            <a:pPr algn="ctr"/>
            <a:r>
              <a:rPr lang="en-US" sz="1600" dirty="0">
                <a:latin typeface="+mj-lt"/>
              </a:rPr>
              <a:t>-- Applications Team</a:t>
            </a:r>
          </a:p>
        </p:txBody>
      </p:sp>
    </p:spTree>
    <p:extLst>
      <p:ext uri="{BB962C8B-B14F-4D97-AF65-F5344CB8AC3E}">
        <p14:creationId xmlns:p14="http://schemas.microsoft.com/office/powerpoint/2010/main" val="350321357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69239" y="2040515"/>
            <a:ext cx="5452870" cy="3016210"/>
          </a:xfrm>
        </p:spPr>
        <p:txBody>
          <a:bodyPr/>
          <a:lstStyle/>
          <a:p>
            <a:r>
              <a:rPr lang="en-US" dirty="0"/>
              <a:t>Helpdesk software is deployed on a single VM running a traditional LAMP stack:</a:t>
            </a:r>
          </a:p>
          <a:p>
            <a:r>
              <a:rPr lang="en-US" dirty="0"/>
              <a:t> </a:t>
            </a:r>
          </a:p>
          <a:p>
            <a:pPr marL="537829" lvl="1" indent="-285750">
              <a:buFont typeface="Arial" panose="020B0604020202020204" pitchFamily="34" charset="0"/>
              <a:buChar char="•"/>
            </a:pPr>
            <a:r>
              <a:rPr lang="en-US" dirty="0"/>
              <a:t>Current versions: Linux Ubuntu 16.04, Apache 2, MySQL 5.6 (100GB DB), PHP 7.0</a:t>
            </a:r>
          </a:p>
          <a:p>
            <a:pPr marL="537829" lvl="1" indent="-285750">
              <a:buFont typeface="Arial" panose="020B0604020202020204" pitchFamily="34" charset="0"/>
              <a:buChar char="•"/>
            </a:pPr>
            <a:r>
              <a:rPr lang="en-US" dirty="0"/>
              <a:t>Hosted on VMWare infrastructure using 8vCPUs and 16GB of RAM</a:t>
            </a:r>
          </a:p>
          <a:p>
            <a:pPr lvl="1"/>
            <a:endParaRPr lang="en-US" dirty="0"/>
          </a:p>
          <a:p>
            <a:r>
              <a:rPr lang="en-US" dirty="0"/>
              <a:t>During busy periods the server can get overloaded, so the Contoso Ltd team scaled up the VM, which is why the application requires 8vCPUs. </a:t>
            </a: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Customer Support</a:t>
            </a:r>
          </a:p>
        </p:txBody>
      </p:sp>
      <p:pic>
        <p:nvPicPr>
          <p:cNvPr id="7" name="Picture Placeholder 6"/>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2528" b="12528"/>
          <a:stretch>
            <a:fillRect/>
          </a:stretch>
        </p:blipFill>
        <p:spPr/>
      </p:pic>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sz="2000" dirty="0">
                <a:latin typeface="+mj-lt"/>
              </a:rPr>
              <a:t>“Every few weeks, we have to reboot the VM because the web server stops running. We have noticed error OST98744 in the event log when this happens, but we haven’t had time to look further into it.” </a:t>
            </a:r>
          </a:p>
          <a:p>
            <a:pPr algn="ctr"/>
            <a:endParaRPr lang="en-US" sz="2000" dirty="0">
              <a:latin typeface="+mj-lt"/>
            </a:endParaRPr>
          </a:p>
          <a:p>
            <a:pPr algn="ctr"/>
            <a:r>
              <a:rPr lang="en-US" sz="2000" dirty="0">
                <a:latin typeface="+mj-lt"/>
              </a:rPr>
              <a:t>-- IT team member</a:t>
            </a:r>
          </a:p>
        </p:txBody>
      </p:sp>
    </p:spTree>
    <p:extLst>
      <p:ext uri="{BB962C8B-B14F-4D97-AF65-F5344CB8AC3E}">
        <p14:creationId xmlns:p14="http://schemas.microsoft.com/office/powerpoint/2010/main" val="79971797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6">
            <a:extLst>
              <a:ext uri="{FF2B5EF4-FFF2-40B4-BE49-F238E27FC236}">
                <a16:creationId xmlns:a16="http://schemas.microsoft.com/office/drawing/2014/main" id="{CE220ADD-F1E8-4793-B95A-5C31486E96B0}"/>
              </a:ext>
            </a:extLst>
          </p:cNvPr>
          <p:cNvPicPr>
            <a:picLocks noChangeAspect="1"/>
          </p:cNvPicPr>
          <p:nvPr/>
        </p:nvPicPr>
        <p:blipFill rotWithShape="1">
          <a:blip r:embed="rId2">
            <a:extLst>
              <a:ext uri="{28A0092B-C50C-407E-A947-70E740481C1C}">
                <a14:useLocalDpi xmlns:a14="http://schemas.microsoft.com/office/drawing/2010/main" val="0"/>
              </a:ext>
            </a:extLst>
          </a:blip>
          <a:srcRect l="20394" r="20394"/>
          <a:stretch/>
        </p:blipFill>
        <p:spPr bwMode="ltGray">
          <a:xfrm>
            <a:off x="6096000" y="1900"/>
            <a:ext cx="6094444" cy="6856100"/>
          </a:xfrm>
          <a:prstGeom prst="rect">
            <a:avLst/>
          </a:prstGeom>
          <a:blipFill>
            <a:blip r:embed="rId3"/>
            <a:stretch>
              <a:fillRect/>
            </a:stretch>
          </a:blipFill>
        </p:spPr>
      </p:pic>
      <p:sp>
        <p:nvSpPr>
          <p:cNvPr id="13" name="Text Placeholder 12"/>
          <p:cNvSpPr>
            <a:spLocks noGrp="1"/>
          </p:cNvSpPr>
          <p:nvPr>
            <p:ph type="body" sz="quarter" idx="10"/>
          </p:nvPr>
        </p:nvSpPr>
        <p:spPr>
          <a:xfrm>
            <a:off x="269239" y="2040515"/>
            <a:ext cx="5452870" cy="2228302"/>
          </a:xfrm>
        </p:spPr>
        <p:txBody>
          <a:bodyPr/>
          <a:lstStyle/>
          <a:p>
            <a:r>
              <a:rPr lang="en-US" dirty="0"/>
              <a:t>Customers and partners access the system via the Internet while the Contoso Ltd support teams access the application from the internal network. </a:t>
            </a:r>
          </a:p>
          <a:p>
            <a:pPr lvl="1"/>
            <a:endParaRPr lang="en-US" dirty="0"/>
          </a:p>
          <a:p>
            <a:r>
              <a:rPr lang="en-US" dirty="0"/>
              <a:t>Operations is overloaded but not particularly productive, so they would like to offload some of the daily management and maintenance work (especially with their highly available database servers).</a:t>
            </a: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Operations</a:t>
            </a:r>
          </a:p>
        </p:txBody>
      </p:sp>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sz="2000" dirty="0">
                <a:latin typeface="+mj-lt"/>
              </a:rPr>
              <a:t>“It would be great if the operations team can focus more on being an asset to the company instead of a cost center that is continually maintaining and patching servers that are becoming hopelessly dated.”</a:t>
            </a:r>
          </a:p>
          <a:p>
            <a:pPr algn="ctr"/>
            <a:endParaRPr lang="en-US" sz="2000" dirty="0">
              <a:latin typeface="+mj-lt"/>
            </a:endParaRPr>
          </a:p>
          <a:p>
            <a:pPr algn="ctr"/>
            <a:r>
              <a:rPr lang="en-US" sz="2000" dirty="0">
                <a:latin typeface="+mj-lt"/>
              </a:rPr>
              <a:t>-- Operations team member</a:t>
            </a:r>
          </a:p>
        </p:txBody>
      </p:sp>
    </p:spTree>
    <p:extLst>
      <p:ext uri="{BB962C8B-B14F-4D97-AF65-F5344CB8AC3E}">
        <p14:creationId xmlns:p14="http://schemas.microsoft.com/office/powerpoint/2010/main" val="88293685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6">
            <a:extLst>
              <a:ext uri="{FF2B5EF4-FFF2-40B4-BE49-F238E27FC236}">
                <a16:creationId xmlns:a16="http://schemas.microsoft.com/office/drawing/2014/main" id="{5862CF37-C28F-4EFA-A984-7EAD572CA330}"/>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2528" b="12528"/>
          <a:stretch>
            <a:fillRect/>
          </a:stretch>
        </p:blipFill>
        <p:spPr>
          <a:xfrm>
            <a:off x="6097556" y="0"/>
            <a:ext cx="6094444" cy="6856100"/>
          </a:xfrm>
        </p:spPr>
      </p:pic>
      <p:sp>
        <p:nvSpPr>
          <p:cNvPr id="17" name="Text Placeholder 16"/>
          <p:cNvSpPr>
            <a:spLocks noGrp="1"/>
          </p:cNvSpPr>
          <p:nvPr>
            <p:ph type="body" sz="quarter" idx="10"/>
          </p:nvPr>
        </p:nvSpPr>
        <p:spPr>
          <a:xfrm>
            <a:off x="270013" y="1489603"/>
            <a:ext cx="5452870" cy="4616648"/>
          </a:xfrm>
        </p:spPr>
        <p:txBody>
          <a:bodyPr/>
          <a:lstStyle/>
          <a:p>
            <a:r>
              <a:rPr lang="en-US" dirty="0"/>
              <a:t>Financial portal sites are white-labeled when Contoso Ltd delivers services in partnership with other enterprise customers. </a:t>
            </a:r>
          </a:p>
          <a:p>
            <a:endParaRPr lang="en-US" dirty="0"/>
          </a:p>
          <a:p>
            <a:r>
              <a:rPr lang="en-US" dirty="0"/>
              <a:t>They are currently hosted in Azure with the following topology and platform implementation:  </a:t>
            </a:r>
          </a:p>
          <a:p>
            <a:pPr marL="285750" lvl="0" indent="-285750">
              <a:buFont typeface="Arial" panose="020B0604020202020204" pitchFamily="34" charset="0"/>
              <a:buChar char="•"/>
            </a:pPr>
            <a:r>
              <a:rPr lang="en-US" dirty="0"/>
              <a:t>MEAN stack (Mongo, Express, Angular, Node.js)</a:t>
            </a:r>
          </a:p>
          <a:p>
            <a:pPr marL="285750" lvl="0" indent="-285750">
              <a:buFont typeface="Arial" panose="020B0604020202020204" pitchFamily="34" charset="0"/>
              <a:buChar char="•"/>
            </a:pPr>
            <a:r>
              <a:rPr lang="en-US" dirty="0"/>
              <a:t>Web sites and APIs hosted in Azure App Services</a:t>
            </a:r>
          </a:p>
          <a:p>
            <a:pPr marL="285750" indent="-285750">
              <a:buFont typeface="Arial" panose="020B0604020202020204" pitchFamily="34" charset="0"/>
              <a:buChar char="•"/>
            </a:pPr>
            <a:r>
              <a:rPr lang="en-US" dirty="0"/>
              <a:t>MongoDB is a managed service provided by </a:t>
            </a:r>
            <a:r>
              <a:rPr lang="en-US" dirty="0" err="1"/>
              <a:t>mLab</a:t>
            </a:r>
            <a:r>
              <a:rPr lang="en-US" dirty="0"/>
              <a:t> on Azure</a:t>
            </a:r>
          </a:p>
          <a:p>
            <a:pPr marL="285750" indent="-285750">
              <a:buFont typeface="Arial" panose="020B0604020202020204" pitchFamily="34" charset="0"/>
              <a:buChar char="•"/>
            </a:pPr>
            <a:endParaRPr lang="en-US" dirty="0"/>
          </a:p>
          <a:p>
            <a:r>
              <a:rPr lang="en-US" dirty="0"/>
              <a:t>Engineering goals for improvement:</a:t>
            </a:r>
          </a:p>
          <a:p>
            <a:pPr marL="285750" indent="-285750">
              <a:buFont typeface="Arial" panose="020B0604020202020204" pitchFamily="34" charset="0"/>
              <a:buChar char="•"/>
            </a:pPr>
            <a:r>
              <a:rPr lang="en-US" dirty="0"/>
              <a:t>Reduce regressions introduced in a single tenant when changes are made. </a:t>
            </a:r>
          </a:p>
          <a:p>
            <a:pPr marL="285750" indent="-285750">
              <a:buFont typeface="Arial" panose="020B0604020202020204" pitchFamily="34" charset="0"/>
              <a:buChar char="•"/>
            </a:pPr>
            <a:r>
              <a:rPr lang="en-US" dirty="0"/>
              <a:t>Improve the DevOps lifecycle.</a:t>
            </a:r>
          </a:p>
          <a:p>
            <a:pPr marL="285750" indent="-285750">
              <a:buFont typeface="Arial" panose="020B0604020202020204" pitchFamily="34" charset="0"/>
              <a:buChar char="•"/>
            </a:pPr>
            <a:r>
              <a:rPr lang="en-US" dirty="0"/>
              <a:t>Increase visibility into system operations and health. </a:t>
            </a:r>
          </a:p>
        </p:txBody>
      </p:sp>
      <p:sp>
        <p:nvSpPr>
          <p:cNvPr id="3" name="Title 2">
            <a:extLst>
              <a:ext uri="{FF2B5EF4-FFF2-40B4-BE49-F238E27FC236}">
                <a16:creationId xmlns:a16="http://schemas.microsoft.com/office/drawing/2014/main" id="{49E93311-3DAB-4400-A8B1-169C49C003D8}"/>
              </a:ext>
            </a:extLst>
          </p:cNvPr>
          <p:cNvSpPr>
            <a:spLocks noGrp="1"/>
          </p:cNvSpPr>
          <p:nvPr>
            <p:ph type="title"/>
          </p:nvPr>
        </p:nvSpPr>
        <p:spPr/>
        <p:txBody>
          <a:bodyPr/>
          <a:lstStyle/>
          <a:p>
            <a:r>
              <a:rPr lang="en-US" dirty="0"/>
              <a:t>White-Labeled Portals</a:t>
            </a:r>
          </a:p>
        </p:txBody>
      </p:sp>
      <p:sp>
        <p:nvSpPr>
          <p:cNvPr id="5" name="Rectangle 4"/>
          <p:cNvSpPr/>
          <p:nvPr/>
        </p:nvSpPr>
        <p:spPr bwMode="auto">
          <a:xfrm>
            <a:off x="7079012" y="1271016"/>
            <a:ext cx="4131532" cy="4315968"/>
          </a:xfrm>
          <a:prstGeom prst="rect">
            <a:avLst/>
          </a:prstGeom>
          <a:solidFill>
            <a:srgbClr val="107BD4">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46304" rIns="457200" bIns="146304" numCol="1" spcCol="0" rtlCol="0" fromWordArt="0" anchor="ctr" anchorCtr="0" forceAA="0" compatLnSpc="1">
            <a:prstTxWarp prst="textNoShape">
              <a:avLst/>
            </a:prstTxWarp>
            <a:noAutofit/>
          </a:bodyPr>
          <a:lstStyle/>
          <a:p>
            <a:pPr algn="ctr"/>
            <a:r>
              <a:rPr lang="en-US" dirty="0">
                <a:latin typeface="+mj-lt"/>
              </a:rPr>
              <a:t>“I believe there will always be a need for custom copies of code. Particular tenants may require a one-off custom implementation. Docker containers may be good for supporting our short-term DevOps and development agility needs. We need to reach a majority multi-tenant application solution.”</a:t>
            </a:r>
          </a:p>
          <a:p>
            <a:pPr algn="ctr"/>
            <a:endParaRPr lang="en-US" dirty="0">
              <a:latin typeface="+mj-lt"/>
            </a:endParaRPr>
          </a:p>
          <a:p>
            <a:pPr algn="ctr"/>
            <a:r>
              <a:rPr lang="en-US" dirty="0">
                <a:latin typeface="+mj-lt"/>
              </a:rPr>
              <a:t>-- Arthur Block, </a:t>
            </a:r>
            <a:br>
              <a:rPr lang="en-US" dirty="0">
                <a:latin typeface="+mj-lt"/>
              </a:rPr>
            </a:br>
            <a:r>
              <a:rPr lang="en-US" dirty="0">
                <a:latin typeface="+mj-lt"/>
              </a:rPr>
              <a:t>VP of Engineering</a:t>
            </a:r>
          </a:p>
        </p:txBody>
      </p:sp>
    </p:spTree>
    <p:extLst>
      <p:ext uri="{BB962C8B-B14F-4D97-AF65-F5344CB8AC3E}">
        <p14:creationId xmlns:p14="http://schemas.microsoft.com/office/powerpoint/2010/main" val="1523584938"/>
      </p:ext>
    </p:extLst>
  </p:cSld>
  <p:clrMapOvr>
    <a:masterClrMapping/>
  </p:clrMapOvr>
  <p:transition>
    <p:fade/>
  </p:transition>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18E650FE5CEB04591B07F3CBB931F0F" ma:contentTypeVersion="7" ma:contentTypeDescription="Create a new document." ma:contentTypeScope="" ma:versionID="85022064ba5bed17569dc96faf4a677a">
  <xsd:schema xmlns:xsd="http://www.w3.org/2001/XMLSchema" xmlns:xs="http://www.w3.org/2001/XMLSchema" xmlns:p="http://schemas.microsoft.com/office/2006/metadata/properties" xmlns:ns2="6431c2f2-b21e-494d-ae99-8a58deb350dc" xmlns:ns3="855a15ad-e539-40d1-9f72-905858bec509" targetNamespace="http://schemas.microsoft.com/office/2006/metadata/properties" ma:root="true" ma:fieldsID="f5d8b98cd0a0b4ad94dbeb40903eb4ef" ns2:_="" ns3:_="">
    <xsd:import namespace="6431c2f2-b21e-494d-ae99-8a58deb350dc"/>
    <xsd:import namespace="855a15ad-e539-40d1-9f72-905858bec50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31c2f2-b21e-494d-ae99-8a58deb350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55a15ad-e539-40d1-9f72-905858bec50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F7D529-36AB-45DA-B239-2F912F2D1610}">
  <ds:schemaRefs>
    <ds:schemaRef ds:uri="6431c2f2-b21e-494d-ae99-8a58deb350dc"/>
    <ds:schemaRef ds:uri="http://purl.org/dc/terms/"/>
    <ds:schemaRef ds:uri="http://schemas.openxmlformats.org/package/2006/metadata/core-properties"/>
    <ds:schemaRef ds:uri="855a15ad-e539-40d1-9f72-905858bec509"/>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F18501AF-04CF-4482-BAE1-607B49DDC378}">
  <ds:schemaRefs>
    <ds:schemaRef ds:uri="http://schemas.microsoft.com/sharepoint/v3/contenttype/forms"/>
  </ds:schemaRefs>
</ds:datastoreItem>
</file>

<file path=customXml/itemProps3.xml><?xml version="1.0" encoding="utf-8"?>
<ds:datastoreItem xmlns:ds="http://schemas.openxmlformats.org/officeDocument/2006/customXml" ds:itemID="{93EDF9C6-118D-49C9-990F-5A46995C20F4}"/>
</file>

<file path=docProps/app.xml><?xml version="1.0" encoding="utf-8"?>
<Properties xmlns="http://schemas.openxmlformats.org/officeDocument/2006/extended-properties" xmlns:vt="http://schemas.openxmlformats.org/officeDocument/2006/docPropsVTypes">
  <TotalTime>5423</TotalTime>
  <Words>1198</Words>
  <Application>Microsoft Office PowerPoint</Application>
  <PresentationFormat>Widescreen</PresentationFormat>
  <Paragraphs>113</Paragraphs>
  <Slides>13</Slides>
  <Notes>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13</vt:i4>
      </vt:variant>
    </vt:vector>
  </HeadingPairs>
  <TitlesOfParts>
    <vt:vector size="22" baseType="lpstr">
      <vt:lpstr>Arial</vt:lpstr>
      <vt:lpstr>Calibri</vt:lpstr>
      <vt:lpstr>Consolas</vt:lpstr>
      <vt:lpstr>Segoe UI</vt:lpstr>
      <vt:lpstr>Segoe UI Light</vt:lpstr>
      <vt:lpstr>Segoe UI Semilight</vt:lpstr>
      <vt:lpstr>Wingdings</vt:lpstr>
      <vt:lpstr>2_Server and Cloud 2013</vt:lpstr>
      <vt:lpstr>C+E Readiness Template</vt:lpstr>
      <vt:lpstr> Customer Situation</vt:lpstr>
      <vt:lpstr>Meet the Customer</vt:lpstr>
      <vt:lpstr>Know the Systems</vt:lpstr>
      <vt:lpstr>Current Architecture</vt:lpstr>
      <vt:lpstr>Data Collection Service</vt:lpstr>
      <vt:lpstr>Claims Management</vt:lpstr>
      <vt:lpstr>Customer Support</vt:lpstr>
      <vt:lpstr>Operations</vt:lpstr>
      <vt:lpstr>White-Labeled Portals</vt:lpstr>
      <vt:lpstr>Data &amp; Data Warehouse</vt:lpstr>
      <vt:lpstr>Security and Compliance</vt:lpstr>
      <vt:lpstr>Machine Learning &amp; AI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Diana Xin</cp:lastModifiedBy>
  <cp:revision>121</cp:revision>
  <dcterms:created xsi:type="dcterms:W3CDTF">2016-01-21T23:17:09Z</dcterms:created>
  <dcterms:modified xsi:type="dcterms:W3CDTF">2018-08-28T00:54:41Z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0x010100018E650FE5CEB04591B07F3CBB931F0F</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